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4" r:id="rId2"/>
    <p:sldId id="305" r:id="rId3"/>
    <p:sldId id="306" r:id="rId4"/>
    <p:sldId id="307" r:id="rId5"/>
    <p:sldId id="30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20E6CF5-FDE9-6836-5412-5635708636B9}" v="4" dt="2025-03-12T16:26:08.647"/>
    <p1510:client id="{FEDCDB55-AD08-1226-ABF2-44B1C33A465C}" v="1" dt="2025-03-12T16:40:21.09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er Davison" userId="S::peter.davison@aspirenortheast.co.uk::8f1b8f0f-0f5d-45db-b1a4-086b398b347b" providerId="AD" clId="Web-{220E6CF5-FDE9-6836-5412-5635708636B9}"/>
    <pc:docChg chg="modSld">
      <pc:chgData name="Peter Davison" userId="S::peter.davison@aspirenortheast.co.uk::8f1b8f0f-0f5d-45db-b1a4-086b398b347b" providerId="AD" clId="Web-{220E6CF5-FDE9-6836-5412-5635708636B9}" dt="2025-03-12T16:26:08.647" v="1"/>
      <pc:docMkLst>
        <pc:docMk/>
      </pc:docMkLst>
      <pc:sldChg chg="modSp">
        <pc:chgData name="Peter Davison" userId="S::peter.davison@aspirenortheast.co.uk::8f1b8f0f-0f5d-45db-b1a4-086b398b347b" providerId="AD" clId="Web-{220E6CF5-FDE9-6836-5412-5635708636B9}" dt="2025-03-12T16:19:16.178" v="0"/>
        <pc:sldMkLst>
          <pc:docMk/>
          <pc:sldMk cId="4071309094" sldId="306"/>
        </pc:sldMkLst>
        <pc:graphicFrameChg chg="modGraphic">
          <ac:chgData name="Peter Davison" userId="S::peter.davison@aspirenortheast.co.uk::8f1b8f0f-0f5d-45db-b1a4-086b398b347b" providerId="AD" clId="Web-{220E6CF5-FDE9-6836-5412-5635708636B9}" dt="2025-03-12T16:19:16.178" v="0"/>
          <ac:graphicFrameMkLst>
            <pc:docMk/>
            <pc:sldMk cId="4071309094" sldId="306"/>
            <ac:graphicFrameMk id="4" creationId="{FE7285BA-1B58-4D95-BD8A-AD84FF33C118}"/>
          </ac:graphicFrameMkLst>
        </pc:graphicFrameChg>
      </pc:sldChg>
      <pc:sldChg chg="modSp">
        <pc:chgData name="Peter Davison" userId="S::peter.davison@aspirenortheast.co.uk::8f1b8f0f-0f5d-45db-b1a4-086b398b347b" providerId="AD" clId="Web-{220E6CF5-FDE9-6836-5412-5635708636B9}" dt="2025-03-12T16:26:08.647" v="1"/>
        <pc:sldMkLst>
          <pc:docMk/>
          <pc:sldMk cId="2414983412" sldId="308"/>
        </pc:sldMkLst>
        <pc:graphicFrameChg chg="modGraphic">
          <ac:chgData name="Peter Davison" userId="S::peter.davison@aspirenortheast.co.uk::8f1b8f0f-0f5d-45db-b1a4-086b398b347b" providerId="AD" clId="Web-{220E6CF5-FDE9-6836-5412-5635708636B9}" dt="2025-03-12T16:26:08.647" v="1"/>
          <ac:graphicFrameMkLst>
            <pc:docMk/>
            <pc:sldMk cId="2414983412" sldId="308"/>
            <ac:graphicFrameMk id="4" creationId="{FE7285BA-1B58-4D95-BD8A-AD84FF33C118}"/>
          </ac:graphicFrameMkLst>
        </pc:graphicFrameChg>
      </pc:sldChg>
    </pc:docChg>
  </pc:docChgLst>
  <pc:docChgLst>
    <pc:chgData name="Peter Davison" userId="S::peter.davison@aspirenortheast.co.uk::8f1b8f0f-0f5d-45db-b1a4-086b398b347b" providerId="AD" clId="Web-{FEDCDB55-AD08-1226-ABF2-44B1C33A465C}"/>
    <pc:docChg chg="modSld">
      <pc:chgData name="Peter Davison" userId="S::peter.davison@aspirenortheast.co.uk::8f1b8f0f-0f5d-45db-b1a4-086b398b347b" providerId="AD" clId="Web-{FEDCDB55-AD08-1226-ABF2-44B1C33A465C}" dt="2025-03-12T16:40:21.090" v="0" actId="1076"/>
      <pc:docMkLst>
        <pc:docMk/>
      </pc:docMkLst>
      <pc:sldChg chg="modSp">
        <pc:chgData name="Peter Davison" userId="S::peter.davison@aspirenortheast.co.uk::8f1b8f0f-0f5d-45db-b1a4-086b398b347b" providerId="AD" clId="Web-{FEDCDB55-AD08-1226-ABF2-44B1C33A465C}" dt="2025-03-12T16:40:21.090" v="0" actId="1076"/>
        <pc:sldMkLst>
          <pc:docMk/>
          <pc:sldMk cId="4071309094" sldId="306"/>
        </pc:sldMkLst>
        <pc:graphicFrameChg chg="mod">
          <ac:chgData name="Peter Davison" userId="S::peter.davison@aspirenortheast.co.uk::8f1b8f0f-0f5d-45db-b1a4-086b398b347b" providerId="AD" clId="Web-{FEDCDB55-AD08-1226-ABF2-44B1C33A465C}" dt="2025-03-12T16:40:21.090" v="0" actId="1076"/>
          <ac:graphicFrameMkLst>
            <pc:docMk/>
            <pc:sldMk cId="4071309094" sldId="306"/>
            <ac:graphicFrameMk id="4" creationId="{FE7285BA-1B58-4D95-BD8A-AD84FF33C118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494D0B-E970-4B03-8654-6D1BE53266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793091-7291-4928-B20F-6AC1DCB036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748E35-4382-4808-BC27-A9DF4EB0B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5DA3B-9660-478C-AC74-5A802D7B2B0C}" type="datetimeFigureOut">
              <a:rPr lang="en-GB" smtClean="0"/>
              <a:t>12/03/2025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9CCCA9-A1A1-43F8-A43B-0A0DB0CC13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431F83-EDD4-49A5-A66C-2EB77E5256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AE687-3DFA-4CC7-BF5C-CB61692FE2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8087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A0748B-7D68-429F-92C2-5A5838CB43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918553-B3F0-4D5D-BC8D-3950E6C213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FEB252-29E2-471E-B982-C31E61805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5DA3B-9660-478C-AC74-5A802D7B2B0C}" type="datetimeFigureOut">
              <a:rPr lang="en-GB" smtClean="0"/>
              <a:t>12/03/2025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E72767-95AB-4EEE-8A16-E24FCE73F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54BCF7-A1A2-4BC8-A317-64F9A1C4F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AE687-3DFA-4CC7-BF5C-CB61692FE2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6514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FEE204-B20A-4878-B1C4-C03C678C30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E3D229-43CB-4F91-B540-1AFBC2496E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FB8AA4-41FD-4D4B-AEA7-4DDD3725E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5DA3B-9660-478C-AC74-5A802D7B2B0C}" type="datetimeFigureOut">
              <a:rPr lang="en-GB" smtClean="0"/>
              <a:t>12/03/2025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D988BC-5035-499B-B0B5-140E65DC3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5452D3-2C92-415B-A39A-07DEE0DEF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AE687-3DFA-4CC7-BF5C-CB61692FE2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12656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CE66246F-74CA-BC49-B140-2E014AF280C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2467" y="5740400"/>
            <a:ext cx="12192000" cy="1117600"/>
          </a:xfrm>
          <a:prstGeom prst="rect">
            <a:avLst/>
          </a:prstGeom>
        </p:spPr>
      </p:pic>
      <p:pic>
        <p:nvPicPr>
          <p:cNvPr id="3" name="Picture 2" descr="A white and blue rectangle with yellow border&#10;&#10;Description automatically generated">
            <a:extLst>
              <a:ext uri="{FF2B5EF4-FFF2-40B4-BE49-F238E27FC236}">
                <a16:creationId xmlns:a16="http://schemas.microsoft.com/office/drawing/2014/main" id="{F9DAC105-1538-CC41-EA1F-E365E61E188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Title 10">
            <a:extLst>
              <a:ext uri="{FF2B5EF4-FFF2-40B4-BE49-F238E27FC236}">
                <a16:creationId xmlns:a16="http://schemas.microsoft.com/office/drawing/2014/main" id="{8712A983-3146-F546-A3D1-AF76EA493A8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13186" y="5872606"/>
            <a:ext cx="6991109" cy="398804"/>
          </a:xfrm>
          <a:prstGeom prst="rect">
            <a:avLst/>
          </a:prstGeom>
        </p:spPr>
        <p:txBody>
          <a:bodyPr/>
          <a:lstStyle>
            <a:lvl1pPr>
              <a:defRPr sz="2625" b="1" i="1">
                <a:solidFill>
                  <a:srgbClr val="FDDC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Subject Name Here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C20A94E-E671-6A45-AA1D-F0E9F7847796}"/>
              </a:ext>
            </a:extLst>
          </p:cNvPr>
          <p:cNvSpPr txBox="1"/>
          <p:nvPr userDrawn="1"/>
        </p:nvSpPr>
        <p:spPr>
          <a:xfrm>
            <a:off x="4201609" y="6338530"/>
            <a:ext cx="560214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Sandhill View Academy</a:t>
            </a:r>
          </a:p>
        </p:txBody>
      </p:sp>
    </p:spTree>
    <p:extLst>
      <p:ext uri="{BB962C8B-B14F-4D97-AF65-F5344CB8AC3E}">
        <p14:creationId xmlns:p14="http://schemas.microsoft.com/office/powerpoint/2010/main" val="338083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9F59CB-DA75-466E-9283-ABBD292F15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852D5E-A174-4BB0-98F5-B78DFB4BE2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67101D-310B-4A8E-B8E5-BDF50CCFF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5DA3B-9660-478C-AC74-5A802D7B2B0C}" type="datetimeFigureOut">
              <a:rPr lang="en-GB" smtClean="0"/>
              <a:t>12/03/2025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CF0FF3-8F0C-4BA8-BBBD-C3791D8244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94F849-D2BF-4916-8F9F-EF0909D41E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AE687-3DFA-4CC7-BF5C-CB61692FE2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0924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7311D6-434F-46D8-9DE0-238F385D96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4C0915-02A1-4777-B8B6-57C0B19ECA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0EA1D2-5FCF-4CF2-8A69-B5F168B77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5DA3B-9660-478C-AC74-5A802D7B2B0C}" type="datetimeFigureOut">
              <a:rPr lang="en-GB" smtClean="0"/>
              <a:t>12/03/2025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B1B6FF-7530-4A1A-9DB9-3E16E72A1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1AC3D2-DB8F-47BD-993B-BF68E257B9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AE687-3DFA-4CC7-BF5C-CB61692FE2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2703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BF4891-D359-4B5E-9F67-A3B325A209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AD96FD-7C44-4E99-814D-9E865776BF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D28A30-C5E2-4890-9707-8EA7ED83F6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08F231-B6FD-499F-B1A0-65A58A8AB4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5DA3B-9660-478C-AC74-5A802D7B2B0C}" type="datetimeFigureOut">
              <a:rPr lang="en-GB" smtClean="0"/>
              <a:t>12/03/2025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7AB641-F5F6-4509-B7A3-9CAEF77DF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D9D571-5EA2-4522-9646-E9EBD37B52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AE687-3DFA-4CC7-BF5C-CB61692FE2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165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F0C214-995E-49FD-A4C5-51BD3E8963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9E603C-B4FF-4435-ACA1-BEB27A89E7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00CF19-EDF7-4F79-ABB9-2A943F2965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8C9C327-6A9E-4857-B556-4A650CBB9B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7001130-0FF9-4FD5-9613-3FB6A5E1B1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757CDC-E762-4AC0-8670-7672AB2070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5DA3B-9660-478C-AC74-5A802D7B2B0C}" type="datetimeFigureOut">
              <a:rPr lang="en-GB" smtClean="0"/>
              <a:t>12/03/2025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D3F604D-6C6B-493F-9E32-7C14FEFC2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3F076A1-4CCC-4B6C-A1C5-FE586FB49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AE687-3DFA-4CC7-BF5C-CB61692FE2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2311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D02883-8BAE-4CA7-A502-5F16D2FE0D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ED2C6E-C4DC-4BD2-98AA-7E4D2426C8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5DA3B-9660-478C-AC74-5A802D7B2B0C}" type="datetimeFigureOut">
              <a:rPr lang="en-GB" smtClean="0"/>
              <a:t>12/03/2025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13A7E6-D386-47C3-A6D3-3D324899E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CAF0DD-CEF9-4030-91C1-4788F4C74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AE687-3DFA-4CC7-BF5C-CB61692FE2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6808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2363B92-0B0F-43B5-BD9F-D1A93573F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5DA3B-9660-478C-AC74-5A802D7B2B0C}" type="datetimeFigureOut">
              <a:rPr lang="en-GB" smtClean="0"/>
              <a:t>12/03/2025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4320C31-BEF4-42B0-8AE2-DB8EF1C36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270F1C-BE06-4B49-8F58-8D522DA81A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AE687-3DFA-4CC7-BF5C-CB61692FE2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7016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D60CD-574D-4700-82B0-193FB932CC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B8F3BF-E0DC-42CC-AA63-37683DA17A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2DD7F7-2780-4FD4-88C2-C6171C08A1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24F723-5B08-4591-8C0D-440803B34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5DA3B-9660-478C-AC74-5A802D7B2B0C}" type="datetimeFigureOut">
              <a:rPr lang="en-GB" smtClean="0"/>
              <a:t>12/03/2025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4C5866-77C9-4B92-B8E0-9016709F3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CCC755-E3C9-4715-AA0C-D27D0A8DA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AE687-3DFA-4CC7-BF5C-CB61692FE2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1187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9333A0-7172-4CC6-A899-3E40CA1E8D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6D0489-07C9-4D30-942D-82DC56A27F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3A3C15-E63B-45FC-B146-D0A0A03704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C73D19-6B81-4C99-99F9-9A4ABBE4B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5DA3B-9660-478C-AC74-5A802D7B2B0C}" type="datetimeFigureOut">
              <a:rPr lang="en-GB" smtClean="0"/>
              <a:t>12/03/2025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9DC3F8-9CE8-425A-A091-A103A77B0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C851E0-ED4B-4952-B785-A8A9708FD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AE687-3DFA-4CC7-BF5C-CB61692FE2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1307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757563B-FAA3-4EE6-AFE4-B12906E18F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8810DC-CDE9-4B00-B625-B37FFE38DA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DB354F-B6AC-4262-8257-1D9D52FB5D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B5DA3B-9660-478C-AC74-5A802D7B2B0C}" type="datetimeFigureOut">
              <a:rPr lang="en-GB" smtClean="0"/>
              <a:t>12/03/2025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2BB5E8-E5DB-4802-8375-A07D7247CA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79660F-92B1-47B9-B0DD-1083D6DA93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1AE687-3DFA-4CC7-BF5C-CB61692FE2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7203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F8B283-FCFA-EC45-B964-CEF88669E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67051" y="5807291"/>
            <a:ext cx="8024949" cy="398804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What we are learning this half term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E7285BA-1B58-4D95-BD8A-AD84FF33C1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9879557"/>
              </p:ext>
            </p:extLst>
          </p:nvPr>
        </p:nvGraphicFramePr>
        <p:xfrm>
          <a:off x="246017" y="651904"/>
          <a:ext cx="11615057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1971">
                  <a:extLst>
                    <a:ext uri="{9D8B030D-6E8A-4147-A177-3AD203B41FA5}">
                      <a16:colId xmlns:a16="http://schemas.microsoft.com/office/drawing/2014/main" val="2565789898"/>
                    </a:ext>
                  </a:extLst>
                </a:gridCol>
                <a:gridCol w="9993086">
                  <a:extLst>
                    <a:ext uri="{9D8B030D-6E8A-4147-A177-3AD203B41FA5}">
                      <a16:colId xmlns:a16="http://schemas.microsoft.com/office/drawing/2014/main" val="1040971388"/>
                    </a:ext>
                  </a:extLst>
                </a:gridCol>
              </a:tblGrid>
              <a:tr h="300701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rgbClr val="002060"/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Curriculum Area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rgbClr val="002060"/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Year 7:Spring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9715893"/>
                  </a:ext>
                </a:extLst>
              </a:tr>
              <a:tr h="300701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Maths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u="none" dirty="0">
                          <a:solidFill>
                            <a:schemeClr val="tx1"/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All students will study </a:t>
                      </a:r>
                      <a:r>
                        <a:rPr lang="en-GB" sz="1000" b="1" u="none" dirty="0">
                          <a:solidFill>
                            <a:schemeClr val="tx1"/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BIDMAS, estimation, conversions, bisectors and congruence. </a:t>
                      </a:r>
                      <a:r>
                        <a:rPr lang="en-GB" sz="1000" b="0" u="none" dirty="0">
                          <a:solidFill>
                            <a:schemeClr val="tx1"/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Some students will study similarity and a cross curricular project with ART. Set 1 &amp; 2 will also study index laws and probability rules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0911917"/>
                  </a:ext>
                </a:extLst>
              </a:tr>
              <a:tr h="300701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English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GB" sz="1000" b="1" i="0" kern="1200" dirty="0">
                          <a:solidFill>
                            <a:schemeClr val="dk1"/>
                          </a:solidFill>
                          <a:effectLst/>
                          <a:latin typeface="Segoe Print" panose="02000600000000000000" pitchFamily="2" charset="0"/>
                          <a:ea typeface="+mn-ea"/>
                          <a:cs typeface="+mn-cs"/>
                        </a:rPr>
                        <a:t>Continuation od War Through Language, War poetry, selecting quotations, paragraphing, the world of war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Segoe Print" panose="02000600000000000000" pitchFamily="2" charset="0"/>
                        <a:ea typeface="Gadugi" panose="020B05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9860383"/>
                  </a:ext>
                </a:extLst>
              </a:tr>
              <a:tr h="300701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Science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Earth’s structure: </a:t>
                      </a: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How are rocks formed?  </a:t>
                      </a:r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Universe: </a:t>
                      </a: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What is the composition of space? </a:t>
                      </a:r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Energy costs and transfers: </a:t>
                      </a: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What does it cost to generate electricity?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3129706"/>
                  </a:ext>
                </a:extLst>
              </a:tr>
              <a:tr h="300701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Geography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b="1" dirty="0">
                          <a:latin typeface="Segoe Print" panose="02000600000000000000" pitchFamily="2" charset="0"/>
                        </a:rPr>
                        <a:t>World of Weather: </a:t>
                      </a:r>
                      <a:r>
                        <a:rPr lang="en-GB" sz="1000" b="0" dirty="0">
                          <a:latin typeface="Segoe Print" panose="02000600000000000000" pitchFamily="2" charset="0"/>
                        </a:rPr>
                        <a:t>Weather skills builder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Segoe Print" panose="02000600000000000000" pitchFamily="2" charset="0"/>
                        <a:ea typeface="Gadugi" panose="020B05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6613045"/>
                  </a:ext>
                </a:extLst>
              </a:tr>
              <a:tr h="300701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History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b="0" dirty="0">
                          <a:latin typeface="Segoe Print" panose="02000600000000000000" pitchFamily="2" charset="0"/>
                        </a:rPr>
                        <a:t>Development of Church, State and Society 1066-1509 </a:t>
                      </a:r>
                      <a:r>
                        <a:rPr lang="en-GB" sz="1000" b="1" dirty="0">
                          <a:latin typeface="Segoe Print" panose="02000600000000000000" pitchFamily="2" charset="0"/>
                        </a:rPr>
                        <a:t>How far was the Black Death a disaster? </a:t>
                      </a:r>
                      <a:endParaRPr lang="en-GB" sz="1000" b="1" dirty="0">
                        <a:solidFill>
                          <a:schemeClr val="tx1"/>
                        </a:solidFill>
                        <a:latin typeface="Segoe Print" panose="02000600000000000000" pitchFamily="2" charset="0"/>
                        <a:ea typeface="Gadugi" panose="020B05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0311939"/>
                  </a:ext>
                </a:extLst>
              </a:tr>
              <a:tr h="334135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Outdoor Learning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b="1" dirty="0" err="1">
                          <a:solidFill>
                            <a:schemeClr val="tx1"/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Poetree</a:t>
                      </a:r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- </a:t>
                      </a: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reflective reading in the forest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0017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MFL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GB" sz="1000" b="1" i="0" kern="1200" dirty="0">
                          <a:solidFill>
                            <a:schemeClr val="dk1"/>
                          </a:solidFill>
                          <a:effectLst/>
                          <a:latin typeface="Segoe Print" panose="02000600000000000000" pitchFamily="2" charset="0"/>
                          <a:ea typeface="+mn-ea"/>
                          <a:cs typeface="+mn-cs"/>
                        </a:rPr>
                        <a:t>¿</a:t>
                      </a:r>
                      <a:r>
                        <a:rPr lang="en-GB" sz="1000" b="1" i="0" kern="1200" dirty="0" err="1">
                          <a:solidFill>
                            <a:schemeClr val="dk1"/>
                          </a:solidFill>
                          <a:effectLst/>
                          <a:latin typeface="Segoe Print" panose="02000600000000000000" pitchFamily="2" charset="0"/>
                          <a:ea typeface="+mn-ea"/>
                          <a:cs typeface="+mn-cs"/>
                        </a:rPr>
                        <a:t>Cuántas</a:t>
                      </a:r>
                      <a:r>
                        <a:rPr lang="en-GB" sz="1000" b="1" i="0" kern="1200" dirty="0">
                          <a:solidFill>
                            <a:schemeClr val="dk1"/>
                          </a:solidFill>
                          <a:effectLst/>
                          <a:latin typeface="Segoe Print" panose="02000600000000000000" pitchFamily="2" charset="0"/>
                          <a:ea typeface="+mn-ea"/>
                          <a:cs typeface="+mn-cs"/>
                        </a:rPr>
                        <a:t> personas hay </a:t>
                      </a:r>
                      <a:r>
                        <a:rPr lang="en-GB" sz="1000" b="1" i="0" kern="1200" dirty="0" err="1">
                          <a:solidFill>
                            <a:schemeClr val="dk1"/>
                          </a:solidFill>
                          <a:effectLst/>
                          <a:latin typeface="Segoe Print" panose="02000600000000000000" pitchFamily="2" charset="0"/>
                          <a:ea typeface="+mn-ea"/>
                          <a:cs typeface="+mn-cs"/>
                        </a:rPr>
                        <a:t>en</a:t>
                      </a:r>
                      <a:r>
                        <a:rPr lang="en-GB" sz="1000" b="1" i="0" kern="1200" dirty="0">
                          <a:solidFill>
                            <a:schemeClr val="dk1"/>
                          </a:solidFill>
                          <a:effectLst/>
                          <a:latin typeface="Segoe Print" panose="02000600000000000000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i="0" kern="1200" dirty="0" err="1">
                          <a:solidFill>
                            <a:schemeClr val="dk1"/>
                          </a:solidFill>
                          <a:effectLst/>
                          <a:latin typeface="Segoe Print" panose="02000600000000000000" pitchFamily="2" charset="0"/>
                          <a:ea typeface="+mn-ea"/>
                          <a:cs typeface="+mn-cs"/>
                        </a:rPr>
                        <a:t>tu</a:t>
                      </a:r>
                      <a:r>
                        <a:rPr lang="en-GB" sz="1000" b="1" i="0" kern="1200" dirty="0">
                          <a:solidFill>
                            <a:schemeClr val="dk1"/>
                          </a:solidFill>
                          <a:effectLst/>
                          <a:latin typeface="Segoe Print" panose="02000600000000000000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i="0" kern="1200" dirty="0" err="1">
                          <a:solidFill>
                            <a:schemeClr val="dk1"/>
                          </a:solidFill>
                          <a:effectLst/>
                          <a:latin typeface="Segoe Print" panose="02000600000000000000" pitchFamily="2" charset="0"/>
                          <a:ea typeface="+mn-ea"/>
                          <a:cs typeface="+mn-cs"/>
                        </a:rPr>
                        <a:t>familia</a:t>
                      </a:r>
                      <a:r>
                        <a:rPr lang="en-GB" sz="1000" b="1" i="0" kern="1200" dirty="0">
                          <a:solidFill>
                            <a:schemeClr val="dk1"/>
                          </a:solidFill>
                          <a:effectLst/>
                          <a:latin typeface="Segoe Print" panose="02000600000000000000" pitchFamily="2" charset="0"/>
                          <a:ea typeface="+mn-ea"/>
                          <a:cs typeface="+mn-cs"/>
                        </a:rPr>
                        <a:t>?</a:t>
                      </a:r>
                      <a:r>
                        <a:rPr lang="en-GB" sz="1000" b="0" i="0" kern="1200" dirty="0">
                          <a:solidFill>
                            <a:schemeClr val="dk1"/>
                          </a:solidFill>
                          <a:effectLst/>
                          <a:latin typeface="Segoe Print" panose="02000600000000000000" pitchFamily="2" charset="0"/>
                          <a:ea typeface="+mn-ea"/>
                          <a:cs typeface="+mn-cs"/>
                        </a:rPr>
                        <a:t> : A six-week module that enables students to talk confidently about their family and friends.  </a:t>
                      </a:r>
                    </a:p>
                    <a:p>
                      <a:pPr algn="l"/>
                      <a:endParaRPr lang="en-GB" sz="1000" b="0" dirty="0">
                        <a:solidFill>
                          <a:schemeClr val="tx1"/>
                        </a:solidFill>
                        <a:latin typeface="Segoe Print" panose="02000600000000000000" pitchFamily="2" charset="0"/>
                        <a:ea typeface="Gadugi" panose="020B05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305847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Aspire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b="1" i="0" kern="1200" dirty="0">
                          <a:solidFill>
                            <a:schemeClr val="dk1"/>
                          </a:solidFill>
                          <a:effectLst/>
                          <a:latin typeface="Segoe Print" panose="02000600000000000000" pitchFamily="2" charset="0"/>
                          <a:ea typeface="+mn-ea"/>
                          <a:cs typeface="+mn-cs"/>
                        </a:rPr>
                        <a:t>RE: </a:t>
                      </a:r>
                      <a:r>
                        <a:rPr lang="en-GB" sz="1000" b="0" i="0" kern="1200" dirty="0">
                          <a:solidFill>
                            <a:schemeClr val="dk1"/>
                          </a:solidFill>
                          <a:effectLst/>
                          <a:latin typeface="Segoe Print" panose="02000600000000000000" pitchFamily="2" charset="0"/>
                          <a:ea typeface="+mn-ea"/>
                          <a:cs typeface="+mn-cs"/>
                        </a:rPr>
                        <a:t>What does it mean to be a Christian? </a:t>
                      </a:r>
                      <a:endParaRPr lang="en-GB" sz="1000" b="1" dirty="0">
                        <a:solidFill>
                          <a:schemeClr val="tx1"/>
                        </a:solidFill>
                        <a:latin typeface="Segoe Print" panose="02000600000000000000" pitchFamily="2" charset="0"/>
                        <a:ea typeface="Gadugi" panose="020B05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1845601"/>
                  </a:ext>
                </a:extLst>
              </a:tr>
              <a:tr h="300701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Art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Childhood project: </a:t>
                      </a:r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How does Sarah Graham create work inspired by memory? 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Segoe Print" panose="02000600000000000000" pitchFamily="2" charset="0"/>
                        <a:ea typeface="Gadugi" panose="020B05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9168237"/>
                  </a:ext>
                </a:extLst>
              </a:tr>
              <a:tr h="300701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Music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b="1" dirty="0">
                          <a:latin typeface="Segoe Print" panose="02000600000000000000" pitchFamily="2" charset="0"/>
                        </a:rPr>
                        <a:t>Music for Media (Film) </a:t>
                      </a:r>
                      <a:r>
                        <a:rPr lang="en-GB" sz="1000" b="0" dirty="0">
                          <a:latin typeface="Segoe Print" panose="02000600000000000000" pitchFamily="2" charset="0"/>
                        </a:rPr>
                        <a:t>with focus on Leitmotif and Instrumentation impact on music in film.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Segoe Print" panose="02000600000000000000" pitchFamily="2" charset="0"/>
                        <a:ea typeface="Gadugi" panose="020B05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3720539"/>
                  </a:ext>
                </a:extLst>
              </a:tr>
              <a:tr h="300701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Technology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b="1" dirty="0">
                          <a:latin typeface="Segoe Print" panose="02000600000000000000" pitchFamily="2" charset="0"/>
                        </a:rPr>
                        <a:t>Food: </a:t>
                      </a:r>
                      <a:r>
                        <a:rPr lang="en-GB" sz="1000" b="0" dirty="0">
                          <a:latin typeface="Segoe Print" panose="02000600000000000000" pitchFamily="2" charset="0"/>
                        </a:rPr>
                        <a:t>Seasonality and the environment </a:t>
                      </a:r>
                      <a:r>
                        <a:rPr lang="en-GB" sz="1000" b="1" dirty="0">
                          <a:latin typeface="Segoe Print" panose="02000600000000000000" pitchFamily="2" charset="0"/>
                        </a:rPr>
                        <a:t>RM: </a:t>
                      </a:r>
                      <a:r>
                        <a:rPr lang="en-GB" sz="1000" b="0" dirty="0">
                          <a:latin typeface="Segoe Print" panose="02000600000000000000" pitchFamily="2" charset="0"/>
                        </a:rPr>
                        <a:t>Design and Making- drawing skills to make a functioning product  </a:t>
                      </a:r>
                      <a:r>
                        <a:rPr lang="en-GB" sz="1000" b="1" dirty="0">
                          <a:latin typeface="Segoe Print" panose="02000600000000000000" pitchFamily="2" charset="0"/>
                        </a:rPr>
                        <a:t>Textiles: </a:t>
                      </a:r>
                      <a:r>
                        <a:rPr lang="en-GB" sz="1000" b="0" dirty="0">
                          <a:latin typeface="Segoe Print" panose="02000600000000000000" pitchFamily="2" charset="0"/>
                        </a:rPr>
                        <a:t>Decorative techniques- applique, tie-dye and embellishment 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Segoe Print" panose="02000600000000000000" pitchFamily="2" charset="0"/>
                        <a:ea typeface="Gadugi" panose="020B05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4820048"/>
                  </a:ext>
                </a:extLst>
              </a:tr>
              <a:tr h="300701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Sport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Swimming stroke development, fitness and exercise to music (dance), Rugby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2948116"/>
                  </a:ext>
                </a:extLst>
              </a:tr>
              <a:tr h="300701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Computing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Past, Present and Future: </a:t>
                      </a: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IT/Digital Literacy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8168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4617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F8B283-FCFA-EC45-B964-CEF88669E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67051" y="5807291"/>
            <a:ext cx="8024949" cy="398804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What we are learning this half term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E7285BA-1B58-4D95-BD8A-AD84FF33C1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7700087"/>
              </p:ext>
            </p:extLst>
          </p:nvPr>
        </p:nvGraphicFramePr>
        <p:xfrm>
          <a:off x="101600" y="717218"/>
          <a:ext cx="11772537" cy="50664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3962">
                  <a:extLst>
                    <a:ext uri="{9D8B030D-6E8A-4147-A177-3AD203B41FA5}">
                      <a16:colId xmlns:a16="http://schemas.microsoft.com/office/drawing/2014/main" val="2565789898"/>
                    </a:ext>
                  </a:extLst>
                </a:gridCol>
                <a:gridCol w="10128575">
                  <a:extLst>
                    <a:ext uri="{9D8B030D-6E8A-4147-A177-3AD203B41FA5}">
                      <a16:colId xmlns:a16="http://schemas.microsoft.com/office/drawing/2014/main" val="1040971388"/>
                    </a:ext>
                  </a:extLst>
                </a:gridCol>
              </a:tblGrid>
              <a:tr h="300701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rgbClr val="002060"/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Curriculum Area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rgbClr val="002060"/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Year 8:Spring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9715893"/>
                  </a:ext>
                </a:extLst>
              </a:tr>
              <a:tr h="300701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Maths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All students will study </a:t>
                      </a:r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inequalities, area, perimeter, volume and surface area. </a:t>
                      </a: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Some students will also study equations of circles and percentage change. Set 1 &amp; 2 will also consider surface area of more complex shapes</a:t>
                      </a:r>
                      <a:endParaRPr lang="en-GB" sz="1000" b="1" dirty="0">
                        <a:solidFill>
                          <a:schemeClr val="tx1"/>
                        </a:solidFill>
                        <a:latin typeface="Segoe Print" panose="02000600000000000000" pitchFamily="2" charset="0"/>
                        <a:ea typeface="Gadugi" panose="020B05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0911917"/>
                  </a:ext>
                </a:extLst>
              </a:tr>
              <a:tr h="300701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English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Love and Relationships: Poetry. Structural analysis, embedding structure/extended devices, the World Human Conditions, dramatic performance. 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Segoe Print" panose="02000600000000000000" pitchFamily="2" charset="0"/>
                        <a:ea typeface="Gadugi" panose="020B05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9860383"/>
                  </a:ext>
                </a:extLst>
              </a:tr>
              <a:tr h="325163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Science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Contact forces: </a:t>
                      </a: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How do different forces affect objects? </a:t>
                      </a:r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Pressure: </a:t>
                      </a: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What factors affect pressure in different changes of state?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3129706"/>
                  </a:ext>
                </a:extLst>
              </a:tr>
              <a:tr h="321733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Geography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Skills Builder: </a:t>
                      </a: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Urban habitats fieldwork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6613045"/>
                  </a:ext>
                </a:extLst>
              </a:tr>
              <a:tr h="300701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History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b="0" dirty="0">
                          <a:latin typeface="Segoe Print" panose="02000600000000000000" pitchFamily="2" charset="0"/>
                        </a:rPr>
                        <a:t>Challenges for Britain, Europe &amp; wider world 1901-present:  </a:t>
                      </a:r>
                      <a:r>
                        <a:rPr lang="en-GB" sz="1000" b="1" dirty="0">
                          <a:latin typeface="Segoe Print" panose="02000600000000000000" pitchFamily="2" charset="0"/>
                        </a:rPr>
                        <a:t>How was WWII a total war?</a:t>
                      </a:r>
                      <a:endParaRPr lang="en-GB" sz="1000" b="1" dirty="0">
                        <a:solidFill>
                          <a:schemeClr val="tx1"/>
                        </a:solidFill>
                        <a:latin typeface="Segoe Print" panose="02000600000000000000" pitchFamily="2" charset="0"/>
                        <a:ea typeface="Gadugi" panose="020B05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0311939"/>
                  </a:ext>
                </a:extLst>
              </a:tr>
              <a:tr h="334135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Outdoor Learning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Spring Awakening: </a:t>
                      </a: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biodiversity and identifying species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0017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MFL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GB" sz="1000" b="1" i="0" kern="1200" dirty="0">
                          <a:solidFill>
                            <a:schemeClr val="dk1"/>
                          </a:solidFill>
                          <a:effectLst/>
                          <a:latin typeface="Segoe Print" panose="02000600000000000000" pitchFamily="2" charset="0"/>
                          <a:ea typeface="+mn-ea"/>
                          <a:cs typeface="+mn-cs"/>
                        </a:rPr>
                        <a:t>¿</a:t>
                      </a:r>
                      <a:r>
                        <a:rPr lang="en-GB" sz="1000" b="1" i="0" kern="1200" dirty="0" err="1">
                          <a:solidFill>
                            <a:schemeClr val="dk1"/>
                          </a:solidFill>
                          <a:effectLst/>
                          <a:latin typeface="Segoe Print" panose="02000600000000000000" pitchFamily="2" charset="0"/>
                          <a:ea typeface="+mn-ea"/>
                          <a:cs typeface="+mn-cs"/>
                        </a:rPr>
                        <a:t>Qué</a:t>
                      </a:r>
                      <a:r>
                        <a:rPr lang="en-GB" sz="1000" b="1" i="0" kern="1200" dirty="0">
                          <a:solidFill>
                            <a:schemeClr val="dk1"/>
                          </a:solidFill>
                          <a:effectLst/>
                          <a:latin typeface="Segoe Print" panose="02000600000000000000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i="0" kern="1200" dirty="0" err="1">
                          <a:solidFill>
                            <a:schemeClr val="dk1"/>
                          </a:solidFill>
                          <a:effectLst/>
                          <a:latin typeface="Segoe Print" panose="02000600000000000000" pitchFamily="2" charset="0"/>
                          <a:ea typeface="+mn-ea"/>
                          <a:cs typeface="+mn-cs"/>
                        </a:rPr>
                        <a:t>haces</a:t>
                      </a:r>
                      <a:r>
                        <a:rPr lang="en-GB" sz="1000" b="1" i="0" kern="1200" dirty="0">
                          <a:solidFill>
                            <a:schemeClr val="dk1"/>
                          </a:solidFill>
                          <a:effectLst/>
                          <a:latin typeface="Segoe Print" panose="02000600000000000000" pitchFamily="2" charset="0"/>
                          <a:ea typeface="+mn-ea"/>
                          <a:cs typeface="+mn-cs"/>
                        </a:rPr>
                        <a:t> con </a:t>
                      </a:r>
                      <a:r>
                        <a:rPr lang="en-GB" sz="1000" b="1" i="0" kern="1200" dirty="0" err="1">
                          <a:solidFill>
                            <a:schemeClr val="dk1"/>
                          </a:solidFill>
                          <a:effectLst/>
                          <a:latin typeface="Segoe Print" panose="02000600000000000000" pitchFamily="2" charset="0"/>
                          <a:ea typeface="+mn-ea"/>
                          <a:cs typeface="+mn-cs"/>
                        </a:rPr>
                        <a:t>tu</a:t>
                      </a:r>
                      <a:r>
                        <a:rPr lang="en-GB" sz="1000" b="1" i="0" kern="1200" dirty="0">
                          <a:solidFill>
                            <a:schemeClr val="dk1"/>
                          </a:solidFill>
                          <a:effectLst/>
                          <a:latin typeface="Segoe Print" panose="02000600000000000000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i="0" kern="1200" dirty="0" err="1">
                          <a:solidFill>
                            <a:schemeClr val="dk1"/>
                          </a:solidFill>
                          <a:effectLst/>
                          <a:latin typeface="Segoe Print" panose="02000600000000000000" pitchFamily="2" charset="0"/>
                          <a:ea typeface="+mn-ea"/>
                          <a:cs typeface="+mn-cs"/>
                        </a:rPr>
                        <a:t>móvil</a:t>
                      </a:r>
                      <a:r>
                        <a:rPr lang="en-GB" sz="1000" b="1" i="0" kern="1200" dirty="0">
                          <a:solidFill>
                            <a:schemeClr val="dk1"/>
                          </a:solidFill>
                          <a:effectLst/>
                          <a:latin typeface="Segoe Print" panose="02000600000000000000" pitchFamily="2" charset="0"/>
                          <a:ea typeface="+mn-ea"/>
                          <a:cs typeface="+mn-cs"/>
                        </a:rPr>
                        <a:t>? </a:t>
                      </a:r>
                      <a:r>
                        <a:rPr lang="en-GB" sz="1000" b="0" i="0" kern="1200" dirty="0">
                          <a:solidFill>
                            <a:schemeClr val="dk1"/>
                          </a:solidFill>
                          <a:effectLst/>
                          <a:latin typeface="Segoe Print" panose="02000600000000000000" pitchFamily="2" charset="0"/>
                          <a:ea typeface="+mn-ea"/>
                          <a:cs typeface="+mn-cs"/>
                        </a:rPr>
                        <a:t>: A six-week module that builds on prior learning in Year 7 to enable students to speak with more fluency about what they like to do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305847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Aspire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b="0" i="0" kern="1200" dirty="0">
                          <a:solidFill>
                            <a:schemeClr val="dk1"/>
                          </a:solidFill>
                          <a:effectLst/>
                          <a:latin typeface="Segoe Print" panose="02000600000000000000" pitchFamily="2" charset="0"/>
                          <a:ea typeface="+mn-ea"/>
                          <a:cs typeface="+mn-cs"/>
                        </a:rPr>
                        <a:t>RE: </a:t>
                      </a:r>
                      <a:r>
                        <a:rPr lang="en-GB" sz="1000" b="1" i="0" kern="1200" dirty="0">
                          <a:solidFill>
                            <a:schemeClr val="dk1"/>
                          </a:solidFill>
                          <a:effectLst/>
                          <a:latin typeface="Segoe Print" panose="02000600000000000000" pitchFamily="2" charset="0"/>
                          <a:ea typeface="+mn-ea"/>
                          <a:cs typeface="+mn-cs"/>
                        </a:rPr>
                        <a:t>Is death the end? </a:t>
                      </a:r>
                      <a:endParaRPr lang="en-GB" sz="1000" b="1" dirty="0">
                        <a:solidFill>
                          <a:schemeClr val="tx1"/>
                        </a:solidFill>
                        <a:latin typeface="Segoe Print" panose="02000600000000000000" pitchFamily="2" charset="0"/>
                        <a:ea typeface="Gadugi" panose="020B05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1845601"/>
                  </a:ext>
                </a:extLst>
              </a:tr>
              <a:tr h="300701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Art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What is expressive art? </a:t>
                      </a: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Exploring water colours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9168237"/>
                  </a:ext>
                </a:extLst>
              </a:tr>
              <a:tr h="300701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Music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b="1" dirty="0">
                          <a:latin typeface="Segoe Print" panose="02000600000000000000" pitchFamily="2" charset="0"/>
                        </a:rPr>
                        <a:t>Music Through Time &amp; Performance Skills</a:t>
                      </a:r>
                      <a:endParaRPr lang="en-GB" sz="1000" b="1" dirty="0">
                        <a:solidFill>
                          <a:schemeClr val="tx1"/>
                        </a:solidFill>
                        <a:latin typeface="Segoe Print" panose="02000600000000000000" pitchFamily="2" charset="0"/>
                        <a:ea typeface="Gadugi" panose="020B05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3720539"/>
                  </a:ext>
                </a:extLst>
              </a:tr>
              <a:tr h="300701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Technology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b="1" dirty="0">
                          <a:latin typeface="Segoe Print" panose="02000600000000000000" pitchFamily="2" charset="0"/>
                        </a:rPr>
                        <a:t>Food: </a:t>
                      </a:r>
                      <a:r>
                        <a:rPr lang="en-GB" sz="1000" b="0" dirty="0">
                          <a:latin typeface="Segoe Print" panose="02000600000000000000" pitchFamily="2" charset="0"/>
                        </a:rPr>
                        <a:t>Diet related health </a:t>
                      </a:r>
                      <a:r>
                        <a:rPr lang="en-GB" sz="1000" b="1" dirty="0">
                          <a:latin typeface="Segoe Print" panose="02000600000000000000" pitchFamily="2" charset="0"/>
                        </a:rPr>
                        <a:t>RM: </a:t>
                      </a:r>
                      <a:r>
                        <a:rPr lang="en-GB" sz="1000" b="0" dirty="0">
                          <a:latin typeface="Segoe Print" panose="02000600000000000000" pitchFamily="2" charset="0"/>
                        </a:rPr>
                        <a:t>Practical skills- Follow health and safety protocol to use disc sander and pillar drill  </a:t>
                      </a:r>
                      <a:r>
                        <a:rPr lang="en-GB" sz="1000" b="1" dirty="0">
                          <a:latin typeface="Segoe Print" panose="02000600000000000000" pitchFamily="2" charset="0"/>
                        </a:rPr>
                        <a:t>Textiles: </a:t>
                      </a:r>
                      <a:r>
                        <a:rPr lang="en-GB" sz="1000" b="0" dirty="0">
                          <a:latin typeface="Segoe Print" panose="02000600000000000000" pitchFamily="2" charset="0"/>
                        </a:rPr>
                        <a:t>Making skills- decorative techniques to create textile product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Segoe Print" panose="02000600000000000000" pitchFamily="2" charset="0"/>
                        <a:ea typeface="Gadugi" panose="020B05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4820048"/>
                  </a:ext>
                </a:extLst>
              </a:tr>
              <a:tr h="300701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Sport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Swimming stroke development, top-up basketball, fitness testing and dance, rugby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2948116"/>
                  </a:ext>
                </a:extLst>
              </a:tr>
              <a:tr h="300701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Computing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Turning Lab </a:t>
                      </a:r>
                      <a:r>
                        <a:rPr lang="en-GB" sz="1000" b="1" dirty="0" err="1">
                          <a:solidFill>
                            <a:schemeClr val="tx1"/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FarmBot</a:t>
                      </a:r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- </a:t>
                      </a: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Python Text Based Programming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8168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70379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F8B283-FCFA-EC45-B964-CEF88669E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67051" y="5807291"/>
            <a:ext cx="8024949" cy="398804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What we are learning this half term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E7285BA-1B58-4D95-BD8A-AD84FF33C1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2063530"/>
              </p:ext>
            </p:extLst>
          </p:nvPr>
        </p:nvGraphicFramePr>
        <p:xfrm>
          <a:off x="283110" y="289692"/>
          <a:ext cx="11615057" cy="52546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1971">
                  <a:extLst>
                    <a:ext uri="{9D8B030D-6E8A-4147-A177-3AD203B41FA5}">
                      <a16:colId xmlns:a16="http://schemas.microsoft.com/office/drawing/2014/main" val="2565789898"/>
                    </a:ext>
                  </a:extLst>
                </a:gridCol>
                <a:gridCol w="9993086">
                  <a:extLst>
                    <a:ext uri="{9D8B030D-6E8A-4147-A177-3AD203B41FA5}">
                      <a16:colId xmlns:a16="http://schemas.microsoft.com/office/drawing/2014/main" val="1040971388"/>
                    </a:ext>
                  </a:extLst>
                </a:gridCol>
              </a:tblGrid>
              <a:tr h="300701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rgbClr val="002060"/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Curriculum Area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rgbClr val="002060"/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Year 9:Spring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9715893"/>
                  </a:ext>
                </a:extLst>
              </a:tr>
              <a:tr h="300701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Maths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b="0" dirty="0">
                          <a:latin typeface="Segoe Print" panose="02000600000000000000" pitchFamily="2" charset="0"/>
                        </a:rPr>
                        <a:t>All students will study </a:t>
                      </a:r>
                      <a:r>
                        <a:rPr lang="en-GB" sz="1000" b="1" dirty="0">
                          <a:latin typeface="Segoe Print" panose="02000600000000000000" pitchFamily="2" charset="0"/>
                        </a:rPr>
                        <a:t>proportion and fractions, decimals and percentages</a:t>
                      </a:r>
                      <a:r>
                        <a:rPr lang="en-GB" sz="1000" b="0" dirty="0">
                          <a:latin typeface="Segoe Print" panose="02000600000000000000" pitchFamily="2" charset="0"/>
                        </a:rPr>
                        <a:t>. Some students will study equations and circles. Set 1 &amp; 2 will also study functions</a:t>
                      </a:r>
                      <a:endParaRPr lang="en-GB" sz="1000" b="1" dirty="0">
                        <a:solidFill>
                          <a:schemeClr val="tx1"/>
                        </a:solidFill>
                        <a:latin typeface="Segoe Print" panose="02000600000000000000" pitchFamily="2" charset="0"/>
                        <a:ea typeface="Gadugi" panose="020B05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0911917"/>
                  </a:ext>
                </a:extLst>
              </a:tr>
              <a:tr h="713153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English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b="1" dirty="0">
                          <a:latin typeface="Segoe Print" panose="02000600000000000000" pitchFamily="2" charset="0"/>
                        </a:rPr>
                        <a:t>Blood Brothers: </a:t>
                      </a:r>
                      <a:r>
                        <a:rPr lang="en-GB" sz="1000" b="0" dirty="0">
                          <a:latin typeface="Segoe Print" panose="02000600000000000000" pitchFamily="2" charset="0"/>
                        </a:rPr>
                        <a:t>Pupils will study the whole play to consolidate/extend their understanding of dramatic conventions. Authorial intent, establishing tone and voice, impact of culture and identity. 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Segoe Print" panose="02000600000000000000" pitchFamily="2" charset="0"/>
                        <a:ea typeface="Gadugi" panose="020B05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9860383"/>
                  </a:ext>
                </a:extLst>
              </a:tr>
              <a:tr h="300701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Science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Fundamental Plants: </a:t>
                      </a: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What are the factors that affect plant tissues and organs?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3129706"/>
                  </a:ext>
                </a:extLst>
              </a:tr>
              <a:tr h="300701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Geography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Skills Builder: </a:t>
                      </a: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Geographical investigation/fieldwork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6613045"/>
                  </a:ext>
                </a:extLst>
              </a:tr>
              <a:tr h="300701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History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Significant society or issue in world history: </a:t>
                      </a:r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Was the twentieth century ‘America’s century’?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0311939"/>
                  </a:ext>
                </a:extLst>
              </a:tr>
              <a:tr h="416412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Outdoor Learning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Small Mammal biodiversity investigation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Segoe Print" panose="02000600000000000000" pitchFamily="2" charset="0"/>
                        <a:ea typeface="Gadugi" panose="020B05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0017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MFL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GB" sz="1000" b="1" i="0" kern="1200" dirty="0">
                          <a:solidFill>
                            <a:schemeClr val="dk1"/>
                          </a:solidFill>
                          <a:effectLst/>
                          <a:latin typeface="Segoe Print" panose="02000600000000000000" pitchFamily="2" charset="0"/>
                          <a:ea typeface="+mn-ea"/>
                          <a:cs typeface="+mn-cs"/>
                        </a:rPr>
                        <a:t>¿</a:t>
                      </a:r>
                      <a:r>
                        <a:rPr lang="en-GB" sz="1000" b="1" i="0" kern="1200" dirty="0" err="1">
                          <a:solidFill>
                            <a:schemeClr val="dk1"/>
                          </a:solidFill>
                          <a:effectLst/>
                          <a:latin typeface="Segoe Print" panose="02000600000000000000" pitchFamily="2" charset="0"/>
                          <a:ea typeface="+mn-ea"/>
                          <a:cs typeface="+mn-cs"/>
                        </a:rPr>
                        <a:t>Qué</a:t>
                      </a:r>
                      <a:r>
                        <a:rPr lang="en-GB" sz="1000" b="1" i="0" kern="1200" dirty="0">
                          <a:solidFill>
                            <a:schemeClr val="dk1"/>
                          </a:solidFill>
                          <a:effectLst/>
                          <a:latin typeface="Segoe Print" panose="02000600000000000000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i="0" kern="1200" dirty="0" err="1">
                          <a:solidFill>
                            <a:schemeClr val="dk1"/>
                          </a:solidFill>
                          <a:effectLst/>
                          <a:latin typeface="Segoe Print" panose="02000600000000000000" pitchFamily="2" charset="0"/>
                          <a:ea typeface="+mn-ea"/>
                          <a:cs typeface="+mn-cs"/>
                        </a:rPr>
                        <a:t>te</a:t>
                      </a:r>
                      <a:r>
                        <a:rPr lang="en-GB" sz="1000" b="1" i="0" kern="1200" dirty="0">
                          <a:solidFill>
                            <a:schemeClr val="dk1"/>
                          </a:solidFill>
                          <a:effectLst/>
                          <a:latin typeface="Segoe Print" panose="02000600000000000000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i="0" kern="1200" dirty="0" err="1">
                          <a:solidFill>
                            <a:schemeClr val="dk1"/>
                          </a:solidFill>
                          <a:effectLst/>
                          <a:latin typeface="Segoe Print" panose="02000600000000000000" pitchFamily="2" charset="0"/>
                          <a:ea typeface="+mn-ea"/>
                          <a:cs typeface="+mn-cs"/>
                        </a:rPr>
                        <a:t>gusta</a:t>
                      </a:r>
                      <a:r>
                        <a:rPr lang="en-GB" sz="1000" b="1" i="0" kern="1200" dirty="0">
                          <a:solidFill>
                            <a:schemeClr val="dk1"/>
                          </a:solidFill>
                          <a:effectLst/>
                          <a:latin typeface="Segoe Print" panose="02000600000000000000" pitchFamily="2" charset="0"/>
                          <a:ea typeface="+mn-ea"/>
                          <a:cs typeface="+mn-cs"/>
                        </a:rPr>
                        <a:t> comer y </a:t>
                      </a:r>
                      <a:r>
                        <a:rPr lang="en-GB" sz="1000" b="1" i="0" kern="1200" dirty="0" err="1">
                          <a:solidFill>
                            <a:schemeClr val="dk1"/>
                          </a:solidFill>
                          <a:effectLst/>
                          <a:latin typeface="Segoe Print" panose="02000600000000000000" pitchFamily="2" charset="0"/>
                          <a:ea typeface="+mn-ea"/>
                          <a:cs typeface="+mn-cs"/>
                        </a:rPr>
                        <a:t>beber</a:t>
                      </a:r>
                      <a:r>
                        <a:rPr lang="en-GB" sz="1000" b="1" i="0" kern="1200" dirty="0">
                          <a:solidFill>
                            <a:schemeClr val="dk1"/>
                          </a:solidFill>
                          <a:effectLst/>
                          <a:latin typeface="Segoe Print" panose="02000600000000000000" pitchFamily="2" charset="0"/>
                          <a:ea typeface="+mn-ea"/>
                          <a:cs typeface="+mn-cs"/>
                        </a:rPr>
                        <a:t>? : A six-week module that builds on learning in KS3  to be able to describe food and drink preferences.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305847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Aspire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b="0" i="0" kern="1200" dirty="0">
                          <a:solidFill>
                            <a:schemeClr val="dk1"/>
                          </a:solidFill>
                          <a:effectLst/>
                          <a:latin typeface="Segoe Print" panose="02000600000000000000" pitchFamily="2" charset="0"/>
                          <a:ea typeface="+mn-ea"/>
                          <a:cs typeface="+mn-cs"/>
                        </a:rPr>
                        <a:t>RE: </a:t>
                      </a:r>
                      <a:r>
                        <a:rPr lang="en-GB" sz="1000" b="1" i="0" kern="1200" dirty="0">
                          <a:solidFill>
                            <a:schemeClr val="dk1"/>
                          </a:solidFill>
                          <a:effectLst/>
                          <a:latin typeface="Segoe Print" panose="02000600000000000000" pitchFamily="2" charset="0"/>
                          <a:ea typeface="+mn-ea"/>
                          <a:cs typeface="+mn-cs"/>
                        </a:rPr>
                        <a:t>What difference does it make to be non-religious? </a:t>
                      </a:r>
                      <a:endParaRPr lang="en-GB" sz="1000" b="1" dirty="0">
                        <a:solidFill>
                          <a:schemeClr val="tx1"/>
                        </a:solidFill>
                        <a:latin typeface="Segoe Print" panose="02000600000000000000" pitchFamily="2" charset="0"/>
                        <a:ea typeface="Gadugi" panose="020B05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1845601"/>
                  </a:ext>
                </a:extLst>
              </a:tr>
              <a:tr h="300701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Art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My Identity: </a:t>
                      </a: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Developing drawing techniques and research tattoo artists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9168237"/>
                  </a:ext>
                </a:extLst>
              </a:tr>
              <a:tr h="300701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Music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b="1" dirty="0">
                          <a:latin typeface="Segoe Print" panose="02000600000000000000" pitchFamily="2" charset="0"/>
                        </a:rPr>
                        <a:t>The Blues: </a:t>
                      </a:r>
                      <a:r>
                        <a:rPr lang="en-GB" sz="1000" b="0" dirty="0">
                          <a:latin typeface="Segoe Print" panose="02000600000000000000" pitchFamily="2" charset="0"/>
                        </a:rPr>
                        <a:t>American Music &amp; World Music (e.g. Jazz, Rock n Roll)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Segoe Print" panose="02000600000000000000" pitchFamily="2" charset="0"/>
                        <a:ea typeface="Gadugi" panose="020B05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3720539"/>
                  </a:ext>
                </a:extLst>
              </a:tr>
              <a:tr h="300701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Technology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Food: </a:t>
                      </a: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Presentation, techniques and type of service </a:t>
                      </a:r>
                      <a:r>
                        <a:rPr lang="en-GB" sz="1000" b="1" dirty="0">
                          <a:latin typeface="Segoe Print" panose="02000600000000000000" pitchFamily="2" charset="0"/>
                        </a:rPr>
                        <a:t>RM: </a:t>
                      </a:r>
                      <a:r>
                        <a:rPr lang="en-GB" sz="1000" b="0" dirty="0">
                          <a:latin typeface="Segoe Print" panose="02000600000000000000" pitchFamily="2" charset="0"/>
                        </a:rPr>
                        <a:t>Health and Safety in the workshop </a:t>
                      </a:r>
                      <a:r>
                        <a:rPr lang="en-GB" sz="1000" b="1" dirty="0">
                          <a:latin typeface="Segoe Print" panose="02000600000000000000" pitchFamily="2" charset="0"/>
                        </a:rPr>
                        <a:t>Textiles: </a:t>
                      </a:r>
                      <a:r>
                        <a:rPr lang="en-GB" sz="1000" b="0" dirty="0">
                          <a:latin typeface="Segoe Print" panose="02000600000000000000" pitchFamily="2" charset="0"/>
                        </a:rPr>
                        <a:t>Designing initial ideas- fashion line up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Segoe Print" panose="02000600000000000000" pitchFamily="2" charset="0"/>
                        <a:ea typeface="Gadugi" panose="020B05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4820048"/>
                  </a:ext>
                </a:extLst>
              </a:tr>
              <a:tr h="300701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Sport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Segoe Print"/>
                          <a:ea typeface="Gadugi"/>
                        </a:rPr>
                        <a:t>Individual skills in badminton, table tennis, rules and regulations of badminton, fitness to exercise (dance), Rugby </a:t>
                      </a:r>
                      <a:endParaRPr lang="en-GB" sz="1000" b="1" dirty="0">
                        <a:solidFill>
                          <a:schemeClr val="tx1"/>
                        </a:solidFill>
                        <a:latin typeface="Segoe Print"/>
                        <a:ea typeface="Gadugi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2948116"/>
                  </a:ext>
                </a:extLst>
              </a:tr>
              <a:tr h="300701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Computing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Ethics of Computing: </a:t>
                      </a: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Digital literacy/ IT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8168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13090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F8B283-FCFA-EC45-B964-CEF88669E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67051" y="5807291"/>
            <a:ext cx="8024949" cy="398804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What we are learning this half term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E7285BA-1B58-4D95-BD8A-AD84FF33C1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275279"/>
              </p:ext>
            </p:extLst>
          </p:nvPr>
        </p:nvGraphicFramePr>
        <p:xfrm>
          <a:off x="0" y="5461"/>
          <a:ext cx="12124267" cy="60846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8473">
                  <a:extLst>
                    <a:ext uri="{9D8B030D-6E8A-4147-A177-3AD203B41FA5}">
                      <a16:colId xmlns:a16="http://schemas.microsoft.com/office/drawing/2014/main" val="2565789898"/>
                    </a:ext>
                  </a:extLst>
                </a:gridCol>
                <a:gridCol w="9435794">
                  <a:extLst>
                    <a:ext uri="{9D8B030D-6E8A-4147-A177-3AD203B41FA5}">
                      <a16:colId xmlns:a16="http://schemas.microsoft.com/office/drawing/2014/main" val="1040971388"/>
                    </a:ext>
                  </a:extLst>
                </a:gridCol>
              </a:tblGrid>
              <a:tr h="610682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rgbClr val="002060"/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Curriculum Area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rgbClr val="002060"/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Year 10:Spring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9715893"/>
                  </a:ext>
                </a:extLst>
              </a:tr>
              <a:tr h="383074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Maths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b="0" u="none" dirty="0">
                          <a:solidFill>
                            <a:schemeClr val="tx1"/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Set 1 &amp; 2 will study surds; further trigonometry; accuracy and bounds. All other sets will study ratio and proportion, transformations and averages. Some students will study accuracy and bounds, pie charts.</a:t>
                      </a:r>
                      <a:endParaRPr lang="en-GB" sz="1000" b="1" u="none" dirty="0">
                        <a:solidFill>
                          <a:schemeClr val="tx1"/>
                        </a:solidFill>
                        <a:latin typeface="Segoe Print" panose="02000600000000000000" pitchFamily="2" charset="0"/>
                        <a:ea typeface="Gadugi" panose="020B05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0911917"/>
                  </a:ext>
                </a:extLst>
              </a:tr>
              <a:tr h="447651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English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b="1" u="none" dirty="0">
                          <a:solidFill>
                            <a:schemeClr val="tx1"/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Literature:</a:t>
                      </a:r>
                      <a:r>
                        <a:rPr lang="en-GB" sz="1000" b="1" u="none" baseline="0" dirty="0">
                          <a:solidFill>
                            <a:schemeClr val="tx1"/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  </a:t>
                      </a:r>
                      <a:r>
                        <a:rPr lang="en-GB" sz="1000" b="0" u="none" dirty="0">
                          <a:latin typeface="Segoe Print" panose="02000600000000000000" pitchFamily="2" charset="0"/>
                        </a:rPr>
                        <a:t>A Christmas Carol, P&amp; C poetry  </a:t>
                      </a:r>
                      <a:r>
                        <a:rPr lang="en-GB" sz="1000" b="1" u="none" baseline="0" dirty="0">
                          <a:solidFill>
                            <a:schemeClr val="tx1"/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Language: Paper 2 Writing- </a:t>
                      </a:r>
                      <a:r>
                        <a:rPr lang="en-GB" sz="1000" b="0" u="none" baseline="0" dirty="0">
                          <a:solidFill>
                            <a:schemeClr val="tx1"/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Nursing-Development of non-fiction. </a:t>
                      </a:r>
                      <a:r>
                        <a:rPr lang="en-GB" sz="1000" b="1" u="none" baseline="0" dirty="0">
                          <a:solidFill>
                            <a:schemeClr val="tx1"/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Paper 1: </a:t>
                      </a:r>
                      <a:r>
                        <a:rPr lang="en-GB" sz="1000" b="0" u="none" baseline="0" dirty="0">
                          <a:solidFill>
                            <a:schemeClr val="tx1"/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Reading- Rebecca</a:t>
                      </a:r>
                      <a:endParaRPr lang="en-GB" sz="1000" b="0" u="none" dirty="0">
                        <a:solidFill>
                          <a:schemeClr val="tx1"/>
                        </a:solidFill>
                        <a:latin typeface="Segoe Print" panose="02000600000000000000" pitchFamily="2" charset="0"/>
                        <a:ea typeface="Gadugi" panose="020B05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9860383"/>
                  </a:ext>
                </a:extLst>
              </a:tr>
              <a:tr h="321411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Science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b="1" u="none" dirty="0">
                          <a:solidFill>
                            <a:schemeClr val="tx1"/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Homeostasis: </a:t>
                      </a:r>
                      <a:r>
                        <a:rPr lang="en-GB" sz="1000" b="0" u="none" dirty="0">
                          <a:solidFill>
                            <a:schemeClr val="tx1"/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How are body conditions controlled by hormones? Revision based upon common misconceptions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3129706"/>
                  </a:ext>
                </a:extLst>
              </a:tr>
              <a:tr h="321411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Geography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b="1" u="none" dirty="0">
                          <a:solidFill>
                            <a:schemeClr val="tx1"/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The Living World: </a:t>
                      </a:r>
                      <a:r>
                        <a:rPr lang="en-GB" sz="1000" b="0" u="none" dirty="0">
                          <a:solidFill>
                            <a:schemeClr val="tx1"/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Urban issues, making connections between economic status, understanding eco systems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6613045"/>
                  </a:ext>
                </a:extLst>
              </a:tr>
              <a:tr h="321411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History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b="1" u="none" dirty="0">
                          <a:latin typeface="Segoe Print" panose="02000600000000000000" pitchFamily="2" charset="0"/>
                        </a:rPr>
                        <a:t>Conflict and Tension: the inter-war years, 1918-1939 </a:t>
                      </a:r>
                      <a:r>
                        <a:rPr lang="en-GB" sz="1000" b="0" u="none" dirty="0">
                          <a:latin typeface="Segoe Print" panose="02000600000000000000" pitchFamily="2" charset="0"/>
                        </a:rPr>
                        <a:t>Part Three- The origins and outbreak of the Second World War</a:t>
                      </a:r>
                      <a:endParaRPr lang="en-GB" sz="1000" b="0" u="none" dirty="0">
                        <a:solidFill>
                          <a:schemeClr val="tx1"/>
                        </a:solidFill>
                        <a:latin typeface="Segoe Print" panose="02000600000000000000" pitchFamily="2" charset="0"/>
                        <a:ea typeface="Gadugi" panose="020B05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0311939"/>
                  </a:ext>
                </a:extLst>
              </a:tr>
              <a:tr h="383074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MFL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GB" sz="1000" b="1" u="none" dirty="0">
                          <a:latin typeface="Segoe Print" panose="02000600000000000000" pitchFamily="2" charset="0"/>
                        </a:rPr>
                        <a:t>French: </a:t>
                      </a:r>
                      <a:r>
                        <a:rPr lang="en-GB" sz="1000" b="0" i="0" kern="1200" dirty="0" err="1">
                          <a:solidFill>
                            <a:schemeClr val="dk1"/>
                          </a:solidFill>
                          <a:effectLst/>
                          <a:latin typeface="Segoe Print" panose="02000600000000000000" pitchFamily="2" charset="0"/>
                          <a:ea typeface="+mn-ea"/>
                          <a:cs typeface="+mn-cs"/>
                        </a:rPr>
                        <a:t>En</a:t>
                      </a:r>
                      <a:r>
                        <a:rPr lang="en-GB" sz="1000" b="0" i="0" kern="1200" dirty="0">
                          <a:solidFill>
                            <a:schemeClr val="dk1"/>
                          </a:solidFill>
                          <a:effectLst/>
                          <a:latin typeface="Segoe Print" panose="02000600000000000000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0" i="0" kern="1200" dirty="0" err="1">
                          <a:solidFill>
                            <a:schemeClr val="dk1"/>
                          </a:solidFill>
                          <a:effectLst/>
                          <a:latin typeface="Segoe Print" panose="02000600000000000000" pitchFamily="2" charset="0"/>
                          <a:ea typeface="+mn-ea"/>
                          <a:cs typeface="+mn-cs"/>
                        </a:rPr>
                        <a:t>plein</a:t>
                      </a:r>
                      <a:r>
                        <a:rPr lang="en-GB" sz="1000" b="0" i="0" kern="1200" dirty="0">
                          <a:solidFill>
                            <a:schemeClr val="dk1"/>
                          </a:solidFill>
                          <a:effectLst/>
                          <a:latin typeface="Segoe Print" panose="02000600000000000000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0" i="0" kern="1200" dirty="0" err="1">
                          <a:solidFill>
                            <a:schemeClr val="dk1"/>
                          </a:solidFill>
                          <a:effectLst/>
                          <a:latin typeface="Segoe Print" panose="02000600000000000000" pitchFamily="2" charset="0"/>
                          <a:ea typeface="+mn-ea"/>
                          <a:cs typeface="+mn-cs"/>
                        </a:rPr>
                        <a:t>forme</a:t>
                      </a:r>
                      <a:r>
                        <a:rPr lang="en-GB" sz="1000" b="0" i="0" kern="1200" dirty="0">
                          <a:solidFill>
                            <a:schemeClr val="dk1"/>
                          </a:solidFill>
                          <a:effectLst/>
                          <a:latin typeface="Segoe Print" panose="02000600000000000000" pitchFamily="2" charset="0"/>
                          <a:ea typeface="+mn-ea"/>
                          <a:cs typeface="+mn-cs"/>
                        </a:rPr>
                        <a:t> -includes giving opinions about dishes, talking about meals and mealtimes, mental health, unhealthy lifestyle choices, improving your life and lifestyle changes.  </a:t>
                      </a:r>
                      <a:r>
                        <a:rPr lang="en-GB" sz="1000" b="1" u="none" dirty="0">
                          <a:latin typeface="Segoe Print" panose="02000600000000000000" pitchFamily="2" charset="0"/>
                        </a:rPr>
                        <a:t>Spanish :</a:t>
                      </a:r>
                      <a:r>
                        <a:rPr lang="en-GB" sz="1000" b="0" i="0" kern="1200" dirty="0">
                          <a:solidFill>
                            <a:schemeClr val="dk1"/>
                          </a:solidFill>
                          <a:effectLst/>
                          <a:latin typeface="Segoe Print" panose="02000600000000000000" pitchFamily="2" charset="0"/>
                          <a:ea typeface="+mn-ea"/>
                          <a:cs typeface="+mn-cs"/>
                        </a:rPr>
                        <a:t>Mi </a:t>
                      </a:r>
                      <a:r>
                        <a:rPr lang="en-GB" sz="1000" b="0" i="0" kern="1200" dirty="0" err="1">
                          <a:solidFill>
                            <a:schemeClr val="dk1"/>
                          </a:solidFill>
                          <a:effectLst/>
                          <a:latin typeface="Segoe Print" panose="02000600000000000000" pitchFamily="2" charset="0"/>
                          <a:ea typeface="+mn-ea"/>
                          <a:cs typeface="+mn-cs"/>
                        </a:rPr>
                        <a:t>estilo</a:t>
                      </a:r>
                      <a:r>
                        <a:rPr lang="en-GB" sz="1000" b="0" i="0" kern="1200" dirty="0">
                          <a:solidFill>
                            <a:schemeClr val="dk1"/>
                          </a:solidFill>
                          <a:effectLst/>
                          <a:latin typeface="Segoe Print" panose="02000600000000000000" pitchFamily="2" charset="0"/>
                          <a:ea typeface="+mn-ea"/>
                          <a:cs typeface="+mn-cs"/>
                        </a:rPr>
                        <a:t> de </a:t>
                      </a:r>
                      <a:r>
                        <a:rPr lang="en-GB" sz="1000" b="0" i="0" kern="1200" dirty="0" err="1">
                          <a:solidFill>
                            <a:schemeClr val="dk1"/>
                          </a:solidFill>
                          <a:effectLst/>
                          <a:latin typeface="Segoe Print" panose="02000600000000000000" pitchFamily="2" charset="0"/>
                          <a:ea typeface="+mn-ea"/>
                          <a:cs typeface="+mn-cs"/>
                        </a:rPr>
                        <a:t>vida</a:t>
                      </a:r>
                      <a:r>
                        <a:rPr lang="en-GB" sz="1000" b="0" i="0" kern="1200" dirty="0">
                          <a:solidFill>
                            <a:schemeClr val="dk1"/>
                          </a:solidFill>
                          <a:effectLst/>
                          <a:latin typeface="Segoe Print" panose="02000600000000000000" pitchFamily="2" charset="0"/>
                          <a:ea typeface="+mn-ea"/>
                          <a:cs typeface="+mn-cs"/>
                        </a:rPr>
                        <a:t> -cultural differences, healthy routines, mealtimes and food trends, comparing old and new habits, illness and injuries, making future wellbeing plans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001720"/>
                  </a:ext>
                </a:extLst>
              </a:tr>
              <a:tr h="383074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Engineering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GB" sz="1000" b="0" i="0" kern="1200" dirty="0">
                          <a:solidFill>
                            <a:schemeClr val="dk1"/>
                          </a:solidFill>
                          <a:effectLst/>
                          <a:latin typeface="Segoe Print" panose="02000600000000000000" pitchFamily="2" charset="0"/>
                          <a:ea typeface="+mn-ea"/>
                          <a:cs typeface="+mn-cs"/>
                        </a:rPr>
                        <a:t>R039: Task 4 </a:t>
                      </a:r>
                      <a:r>
                        <a:rPr lang="en-GB" sz="1000" b="1" i="0" kern="1200" dirty="0">
                          <a:solidFill>
                            <a:schemeClr val="dk1"/>
                          </a:solidFill>
                          <a:effectLst/>
                          <a:latin typeface="Segoe Print" panose="02000600000000000000" pitchFamily="2" charset="0"/>
                          <a:ea typeface="+mn-ea"/>
                          <a:cs typeface="+mn-cs"/>
                        </a:rPr>
                        <a:t>engineering exploded drawing and rendering.</a:t>
                      </a:r>
                      <a:r>
                        <a:rPr lang="en-GB" sz="1000" b="0" i="0" kern="1200" dirty="0">
                          <a:solidFill>
                            <a:schemeClr val="dk1"/>
                          </a:solidFill>
                          <a:effectLst/>
                          <a:latin typeface="Segoe Print" panose="02000600000000000000" pitchFamily="2" charset="0"/>
                          <a:ea typeface="+mn-ea"/>
                          <a:cs typeface="+mn-cs"/>
                        </a:rPr>
                        <a:t> Task 5 </a:t>
                      </a:r>
                      <a:r>
                        <a:rPr lang="en-GB" sz="1000" b="1" i="0" kern="1200" dirty="0">
                          <a:solidFill>
                            <a:schemeClr val="dk1"/>
                          </a:solidFill>
                          <a:effectLst/>
                          <a:latin typeface="Segoe Print" panose="02000600000000000000" pitchFamily="2" charset="0"/>
                          <a:ea typeface="+mn-ea"/>
                          <a:cs typeface="+mn-cs"/>
                        </a:rPr>
                        <a:t>CAD assembly drawing including mated components.</a:t>
                      </a:r>
                    </a:p>
                    <a:p>
                      <a:pPr algn="l"/>
                      <a:endParaRPr lang="en-GB" sz="1000" b="0" u="none" dirty="0">
                        <a:solidFill>
                          <a:schemeClr val="tx1"/>
                        </a:solidFill>
                        <a:latin typeface="Segoe Print" panose="02000600000000000000" pitchFamily="2" charset="0"/>
                        <a:ea typeface="Gadugi" panose="020B05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3058479"/>
                  </a:ext>
                </a:extLst>
              </a:tr>
              <a:tr h="383074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Hospitality</a:t>
                      </a:r>
                      <a:r>
                        <a:rPr lang="en-GB" sz="1400" b="1" baseline="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 and Catering</a:t>
                      </a:r>
                      <a:endParaRPr lang="en-GB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Segoe Print" panose="02000600000000000000" pitchFamily="2" charset="0"/>
                        <a:ea typeface="Gadugi" panose="020B05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GB" sz="1000" b="0" u="none" dirty="0">
                          <a:latin typeface="Segoe Print" panose="02000600000000000000" pitchFamily="2" charset="0"/>
                        </a:rPr>
                        <a:t>Unit 1: </a:t>
                      </a:r>
                      <a:r>
                        <a:rPr lang="en-GB" sz="1000" b="1" i="0" kern="1200" dirty="0">
                          <a:solidFill>
                            <a:schemeClr val="dk1"/>
                          </a:solidFill>
                          <a:effectLst/>
                          <a:latin typeface="Segoe Print" panose="02000600000000000000" pitchFamily="2" charset="0"/>
                          <a:ea typeface="+mn-ea"/>
                          <a:cs typeface="+mn-cs"/>
                        </a:rPr>
                        <a:t>Customer requirements </a:t>
                      </a:r>
                      <a:r>
                        <a:rPr lang="en-GB" sz="1000" b="0" i="0" kern="1200" dirty="0">
                          <a:solidFill>
                            <a:schemeClr val="dk1"/>
                          </a:solidFill>
                          <a:effectLst/>
                          <a:latin typeface="Segoe Print" panose="02000600000000000000" pitchFamily="2" charset="0"/>
                          <a:ea typeface="+mn-ea"/>
                          <a:cs typeface="+mn-cs"/>
                        </a:rPr>
                        <a:t>in hospitality and catering  </a:t>
                      </a:r>
                      <a:r>
                        <a:rPr lang="en-GB" sz="1000" b="1" i="0" kern="1200" dirty="0">
                          <a:solidFill>
                            <a:schemeClr val="dk1"/>
                          </a:solidFill>
                          <a:effectLst/>
                          <a:latin typeface="Segoe Print" panose="02000600000000000000" pitchFamily="2" charset="0"/>
                          <a:ea typeface="+mn-ea"/>
                          <a:cs typeface="+mn-cs"/>
                        </a:rPr>
                        <a:t>Unit 2 2.1.1</a:t>
                      </a:r>
                      <a:r>
                        <a:rPr lang="en-GB" sz="1000" b="0" i="0" kern="1200" dirty="0">
                          <a:solidFill>
                            <a:schemeClr val="dk1"/>
                          </a:solidFill>
                          <a:effectLst/>
                          <a:latin typeface="Segoe Print" panose="02000600000000000000" pitchFamily="2" charset="0"/>
                          <a:ea typeface="+mn-ea"/>
                          <a:cs typeface="+mn-cs"/>
                        </a:rPr>
                        <a:t> Understanding the importance of</a:t>
                      </a:r>
                      <a:r>
                        <a:rPr lang="en-GB" sz="1000" b="1" i="0" kern="1200" dirty="0">
                          <a:solidFill>
                            <a:schemeClr val="dk1"/>
                          </a:solidFill>
                          <a:effectLst/>
                          <a:latin typeface="Segoe Print" panose="02000600000000000000" pitchFamily="2" charset="0"/>
                          <a:ea typeface="+mn-ea"/>
                          <a:cs typeface="+mn-cs"/>
                        </a:rPr>
                        <a:t> nutrition</a:t>
                      </a:r>
                      <a:r>
                        <a:rPr lang="en-GB" sz="1000" b="0" i="0" kern="1200" dirty="0">
                          <a:solidFill>
                            <a:schemeClr val="dk1"/>
                          </a:solidFill>
                          <a:effectLst/>
                          <a:latin typeface="Segoe Print" panose="02000600000000000000" pitchFamily="2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en-GB" sz="1000" b="1" i="0" kern="1200" dirty="0">
                          <a:solidFill>
                            <a:schemeClr val="dk1"/>
                          </a:solidFill>
                          <a:effectLst/>
                          <a:latin typeface="Segoe Print" panose="02000600000000000000" pitchFamily="2" charset="0"/>
                          <a:ea typeface="+mn-ea"/>
                          <a:cs typeface="+mn-cs"/>
                        </a:rPr>
                        <a:t>Unit 2 2.1.2</a:t>
                      </a:r>
                      <a:r>
                        <a:rPr lang="en-GB" sz="1000" b="0" i="0" kern="1200" dirty="0">
                          <a:solidFill>
                            <a:schemeClr val="dk1"/>
                          </a:solidFill>
                          <a:effectLst/>
                          <a:latin typeface="Segoe Print" panose="02000600000000000000" pitchFamily="2" charset="0"/>
                          <a:ea typeface="+mn-ea"/>
                          <a:cs typeface="+mn-cs"/>
                        </a:rPr>
                        <a:t> How cooking methods can impact on nutritional value </a:t>
                      </a:r>
                      <a:r>
                        <a:rPr lang="en-GB" sz="1000" b="1" i="0" kern="1200" dirty="0">
                          <a:solidFill>
                            <a:schemeClr val="dk1"/>
                          </a:solidFill>
                          <a:effectLst/>
                          <a:latin typeface="Segoe Print" panose="02000600000000000000" pitchFamily="2" charset="0"/>
                          <a:ea typeface="+mn-ea"/>
                          <a:cs typeface="+mn-cs"/>
                        </a:rPr>
                        <a:t>Unit 2 2.3.1 How to prepare and make dishes</a:t>
                      </a:r>
                      <a:r>
                        <a:rPr lang="en-GB" sz="1000" b="0" i="0" kern="1200" dirty="0">
                          <a:solidFill>
                            <a:schemeClr val="dk1"/>
                          </a:solidFill>
                          <a:effectLst/>
                          <a:latin typeface="Segoe Print" panose="02000600000000000000" pitchFamily="2" charset="0"/>
                          <a:ea typeface="+mn-ea"/>
                          <a:cs typeface="+mn-cs"/>
                        </a:rPr>
                        <a:t>. </a:t>
                      </a:r>
                      <a:endParaRPr lang="en-GB" sz="1000" b="0" u="none" dirty="0">
                        <a:solidFill>
                          <a:schemeClr val="tx1"/>
                        </a:solidFill>
                        <a:latin typeface="Segoe Print" panose="02000600000000000000" pitchFamily="2" charset="0"/>
                        <a:ea typeface="Gadugi" panose="020B05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1845601"/>
                  </a:ext>
                </a:extLst>
              </a:tr>
              <a:tr h="321411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Art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b="1" u="none" dirty="0">
                          <a:solidFill>
                            <a:schemeClr val="tx1"/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Lora Zombie: </a:t>
                      </a:r>
                      <a:r>
                        <a:rPr lang="en-GB" sz="1000" b="0" u="none" dirty="0">
                          <a:solidFill>
                            <a:schemeClr val="tx1"/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Understanding theme and personal choice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9168237"/>
                  </a:ext>
                </a:extLst>
              </a:tr>
              <a:tr h="321411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Computing</a:t>
                      </a:r>
                      <a:r>
                        <a:rPr lang="en-GB" sz="1400" b="1" baseline="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 (Digital IT)</a:t>
                      </a:r>
                      <a:endParaRPr lang="en-GB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Segoe Print" panose="02000600000000000000" pitchFamily="2" charset="0"/>
                        <a:ea typeface="Gadugi" panose="020B05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b="1" u="none" dirty="0">
                          <a:solidFill>
                            <a:schemeClr val="tx1"/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Data Presentation- </a:t>
                      </a:r>
                      <a:r>
                        <a:rPr lang="en-GB" sz="1000" b="0" u="none" dirty="0">
                          <a:solidFill>
                            <a:schemeClr val="tx1"/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how data I presented to make conclusions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3720539"/>
                  </a:ext>
                </a:extLst>
              </a:tr>
              <a:tr h="321411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Child Development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b="0" u="none" dirty="0">
                          <a:solidFill>
                            <a:schemeClr val="tx1"/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RO59- </a:t>
                      </a:r>
                      <a:r>
                        <a:rPr lang="en-GB" sz="1000" b="1" u="none" dirty="0">
                          <a:solidFill>
                            <a:schemeClr val="tx1"/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Understand the development of a child from one to five years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4820048"/>
                  </a:ext>
                </a:extLst>
              </a:tr>
              <a:tr h="383074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Sport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b="1" u="none" dirty="0">
                          <a:solidFill>
                            <a:schemeClr val="tx1"/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Core: </a:t>
                      </a:r>
                      <a:r>
                        <a:rPr lang="en-GB" sz="1000" b="0" u="none" dirty="0">
                          <a:solidFill>
                            <a:schemeClr val="tx1"/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Table tennis, Badminton, Fitness . </a:t>
                      </a:r>
                      <a:r>
                        <a:rPr lang="en-GB" sz="1000" b="1" u="none" dirty="0">
                          <a:solidFill>
                            <a:schemeClr val="tx1"/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Option: </a:t>
                      </a:r>
                      <a:r>
                        <a:rPr lang="en-GB" sz="1000" b="0" u="none" dirty="0">
                          <a:latin typeface="Segoe Print" panose="02000600000000000000" pitchFamily="2" charset="0"/>
                        </a:rPr>
                        <a:t>Topic Content area 8- Structure of a health and fitness programme and how to prepare safely </a:t>
                      </a:r>
                      <a:endParaRPr lang="en-GB" sz="1000" b="0" u="none" dirty="0">
                        <a:solidFill>
                          <a:schemeClr val="tx1"/>
                        </a:solidFill>
                        <a:latin typeface="Segoe Print" panose="02000600000000000000" pitchFamily="2" charset="0"/>
                        <a:ea typeface="Gadugi" panose="020B05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2948116"/>
                  </a:ext>
                </a:extLst>
              </a:tr>
              <a:tr h="321411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Media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b="1" u="none" dirty="0">
                          <a:solidFill>
                            <a:schemeClr val="tx1"/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Music Video- </a:t>
                      </a:r>
                      <a:r>
                        <a:rPr lang="en-GB" sz="1000" b="0" u="none" dirty="0">
                          <a:solidFill>
                            <a:schemeClr val="tx1"/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conventions, culture, production, audience and advertising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816814"/>
                  </a:ext>
                </a:extLst>
              </a:tr>
              <a:tr h="321411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Land Based Studies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b="0" u="none" dirty="0">
                          <a:solidFill>
                            <a:schemeClr val="tx1"/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Synoptic Assignment: four tasks based on an scenario </a:t>
                      </a:r>
                      <a:endParaRPr lang="en-GB" sz="1000" b="1" u="none" dirty="0">
                        <a:solidFill>
                          <a:schemeClr val="tx1"/>
                        </a:solidFill>
                        <a:latin typeface="Segoe Print" panose="02000600000000000000" pitchFamily="2" charset="0"/>
                        <a:ea typeface="Gadugi" panose="020B05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356304"/>
                  </a:ext>
                </a:extLst>
              </a:tr>
              <a:tr h="321411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Aspire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b="0" u="none" dirty="0">
                          <a:solidFill>
                            <a:schemeClr val="tx1"/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RE: </a:t>
                      </a:r>
                      <a:r>
                        <a:rPr lang="en-GB" sz="1000" b="1" u="none" dirty="0">
                          <a:solidFill>
                            <a:schemeClr val="tx1"/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Peace and Conflict Part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77394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37103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F8B283-FCFA-EC45-B964-CEF88669E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67051" y="5807291"/>
            <a:ext cx="8024949" cy="398804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What we are learning this half term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E7285BA-1B58-4D95-BD8A-AD84FF33C1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0409760"/>
              </p:ext>
            </p:extLst>
          </p:nvPr>
        </p:nvGraphicFramePr>
        <p:xfrm>
          <a:off x="0" y="17238"/>
          <a:ext cx="12192000" cy="58845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5129">
                  <a:extLst>
                    <a:ext uri="{9D8B030D-6E8A-4147-A177-3AD203B41FA5}">
                      <a16:colId xmlns:a16="http://schemas.microsoft.com/office/drawing/2014/main" val="2565789898"/>
                    </a:ext>
                  </a:extLst>
                </a:gridCol>
                <a:gridCol w="9496871">
                  <a:extLst>
                    <a:ext uri="{9D8B030D-6E8A-4147-A177-3AD203B41FA5}">
                      <a16:colId xmlns:a16="http://schemas.microsoft.com/office/drawing/2014/main" val="1040971388"/>
                    </a:ext>
                  </a:extLst>
                </a:gridCol>
              </a:tblGrid>
              <a:tr h="562994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rgbClr val="002060"/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Curriculum Area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rgbClr val="002060"/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Year 11:Spring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9715893"/>
                  </a:ext>
                </a:extLst>
              </a:tr>
              <a:tr h="385207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Maths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b="0" u="none" dirty="0">
                          <a:solidFill>
                            <a:schemeClr val="tx1"/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Set 1 &amp; 2 will study circle theorems, fractions, decimals and percentages. All other students will study revision based upon misconceptions from mock exams and in class assessment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0911917"/>
                  </a:ext>
                </a:extLst>
              </a:tr>
              <a:tr h="296313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English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b="0" u="none" dirty="0">
                          <a:latin typeface="Segoe Print" panose="02000600000000000000" pitchFamily="2" charset="0"/>
                        </a:rPr>
                        <a:t>Pupils will study a bespoke, interleaved curriculum determined by mock performance</a:t>
                      </a:r>
                      <a:endParaRPr lang="en-GB" sz="1000" b="0" u="none" dirty="0">
                        <a:solidFill>
                          <a:schemeClr val="tx1"/>
                        </a:solidFill>
                        <a:latin typeface="Segoe Print" panose="02000600000000000000" pitchFamily="2" charset="0"/>
                        <a:ea typeface="Gadugi" panose="020B05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9860383"/>
                  </a:ext>
                </a:extLst>
              </a:tr>
              <a:tr h="533363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Science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b="1" u="none" dirty="0">
                          <a:solidFill>
                            <a:schemeClr val="tx1"/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Chemistry of the atmosphere: </a:t>
                      </a:r>
                      <a:r>
                        <a:rPr lang="en-GB" sz="1000" b="0" u="none" dirty="0">
                          <a:solidFill>
                            <a:schemeClr val="tx1"/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How has the Earth’s atmosphere changed over time and how have humans affected these changes?</a:t>
                      </a:r>
                      <a:r>
                        <a:rPr lang="en-GB" sz="1000" b="1" u="none" dirty="0">
                          <a:solidFill>
                            <a:schemeClr val="tx1"/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  Using resources</a:t>
                      </a:r>
                      <a:r>
                        <a:rPr lang="en-GB" sz="1000" b="0" u="none" dirty="0">
                          <a:solidFill>
                            <a:schemeClr val="tx1"/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: What is the impact of products over their life cycle? </a:t>
                      </a:r>
                      <a:r>
                        <a:rPr lang="en-GB" sz="1000" b="1" u="none" dirty="0">
                          <a:solidFill>
                            <a:schemeClr val="tx1"/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Electromagnetism: </a:t>
                      </a:r>
                      <a:r>
                        <a:rPr lang="en-GB" sz="1000" b="0" u="none" dirty="0">
                          <a:solidFill>
                            <a:schemeClr val="tx1"/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What are permanent and temporary magnets and the factors that affect the strength of their fields?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3129706"/>
                  </a:ext>
                </a:extLst>
              </a:tr>
              <a:tr h="296313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Geography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b="1" u="none" dirty="0">
                          <a:latin typeface="Segoe Print" panose="02000600000000000000" pitchFamily="2" charset="0"/>
                        </a:rPr>
                        <a:t>The Changing Economic World: </a:t>
                      </a:r>
                      <a:r>
                        <a:rPr lang="en-GB" sz="1000" b="0" u="none" dirty="0">
                          <a:latin typeface="Segoe Print" panose="02000600000000000000" pitchFamily="2" charset="0"/>
                        </a:rPr>
                        <a:t>Case study Newcastle Science Park</a:t>
                      </a:r>
                      <a:endParaRPr lang="en-GB" sz="1000" b="0" u="none" dirty="0">
                        <a:solidFill>
                          <a:schemeClr val="tx1"/>
                        </a:solidFill>
                        <a:latin typeface="Segoe Print" panose="02000600000000000000" pitchFamily="2" charset="0"/>
                        <a:ea typeface="Gadugi" panose="020B05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6613045"/>
                  </a:ext>
                </a:extLst>
              </a:tr>
              <a:tr h="356016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History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b="1" u="none" dirty="0">
                          <a:solidFill>
                            <a:schemeClr val="tx1"/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Norman England: </a:t>
                      </a:r>
                      <a:r>
                        <a:rPr lang="en-GB" sz="1000" b="0" u="none" dirty="0">
                          <a:solidFill>
                            <a:schemeClr val="tx1"/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Norman Life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0311939"/>
                  </a:ext>
                </a:extLst>
              </a:tr>
              <a:tr h="363346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MFL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b="1" u="none" dirty="0">
                          <a:latin typeface="Segoe Print" panose="02000600000000000000" pitchFamily="2" charset="0"/>
                        </a:rPr>
                        <a:t>French: </a:t>
                      </a:r>
                      <a:r>
                        <a:rPr lang="en-GB" sz="1000" b="0" u="none" dirty="0">
                          <a:latin typeface="Segoe Print" panose="02000600000000000000" pitchFamily="2" charset="0"/>
                        </a:rPr>
                        <a:t>Examination preparation based upon gap analysis from mocks and key misconceptions</a:t>
                      </a:r>
                      <a:endParaRPr lang="en-GB" sz="1000" b="0" u="none" dirty="0">
                        <a:solidFill>
                          <a:schemeClr val="tx1"/>
                        </a:solidFill>
                        <a:latin typeface="Segoe Print" panose="02000600000000000000" pitchFamily="2" charset="0"/>
                        <a:ea typeface="Gadugi" panose="020B05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001720"/>
                  </a:ext>
                </a:extLst>
              </a:tr>
              <a:tr h="296313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Hospitality</a:t>
                      </a:r>
                      <a:r>
                        <a:rPr lang="en-GB" sz="1400" b="1" baseline="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 and Catering</a:t>
                      </a:r>
                      <a:endParaRPr lang="en-GB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Segoe Print" panose="02000600000000000000" pitchFamily="2" charset="0"/>
                        <a:ea typeface="Gadugi" panose="020B05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GB" sz="1000" b="1" i="0" kern="1200" dirty="0">
                          <a:solidFill>
                            <a:schemeClr val="dk1"/>
                          </a:solidFill>
                          <a:effectLst/>
                          <a:latin typeface="Segoe Print" panose="02000600000000000000" pitchFamily="2" charset="0"/>
                          <a:ea typeface="+mn-ea"/>
                          <a:cs typeface="+mn-cs"/>
                        </a:rPr>
                        <a:t>How cooking methods can impact on nutritional value.</a:t>
                      </a:r>
                      <a:r>
                        <a:rPr lang="en-GB" sz="1000" b="0" i="0" kern="1200" dirty="0">
                          <a:solidFill>
                            <a:schemeClr val="dk1"/>
                          </a:solidFill>
                          <a:effectLst/>
                          <a:latin typeface="Segoe Print" panose="02000600000000000000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i="0" kern="1200" dirty="0">
                          <a:solidFill>
                            <a:schemeClr val="dk1"/>
                          </a:solidFill>
                          <a:effectLst/>
                          <a:latin typeface="Segoe Print" panose="02000600000000000000" pitchFamily="2" charset="0"/>
                          <a:ea typeface="+mn-ea"/>
                          <a:cs typeface="+mn-cs"/>
                        </a:rPr>
                        <a:t>Unit 2: 2.4.1 Reviewing of dishes.</a:t>
                      </a:r>
                      <a:r>
                        <a:rPr lang="en-GB" sz="1000" b="0" i="0" kern="1200" dirty="0">
                          <a:solidFill>
                            <a:schemeClr val="dk1"/>
                          </a:solidFill>
                          <a:effectLst/>
                          <a:latin typeface="Segoe Print" panose="02000600000000000000" pitchFamily="2" charset="0"/>
                          <a:ea typeface="+mn-ea"/>
                          <a:cs typeface="+mn-cs"/>
                        </a:rPr>
                        <a:t> </a:t>
                      </a:r>
                      <a:endParaRPr lang="en-GB" sz="1000" b="0" u="none" dirty="0">
                        <a:solidFill>
                          <a:schemeClr val="tx1"/>
                        </a:solidFill>
                        <a:latin typeface="Segoe Print" panose="02000600000000000000" pitchFamily="2" charset="0"/>
                        <a:ea typeface="Gadugi" panose="020B05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1845601"/>
                  </a:ext>
                </a:extLst>
              </a:tr>
              <a:tr h="296313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Art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b="1" u="sng" dirty="0">
                          <a:solidFill>
                            <a:schemeClr val="tx1"/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Externally set assignment </a:t>
                      </a:r>
                      <a:r>
                        <a:rPr lang="en-GB" sz="1000" b="0" u="none" dirty="0">
                          <a:solidFill>
                            <a:schemeClr val="tx1"/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(examination preparation)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9168237"/>
                  </a:ext>
                </a:extLst>
              </a:tr>
              <a:tr h="410307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Photography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u="sng" dirty="0">
                          <a:solidFill>
                            <a:schemeClr val="tx1"/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Externally set assignment </a:t>
                      </a:r>
                      <a:r>
                        <a:rPr lang="en-GB" sz="1000" b="0" u="none" dirty="0">
                          <a:solidFill>
                            <a:schemeClr val="tx1"/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(examination preparation)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0" u="none" dirty="0">
                        <a:solidFill>
                          <a:schemeClr val="tx1"/>
                        </a:solidFill>
                        <a:latin typeface="Segoe Print" panose="02000600000000000000" pitchFamily="2" charset="0"/>
                        <a:ea typeface="Gadugi" panose="020B05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2811336"/>
                  </a:ext>
                </a:extLst>
              </a:tr>
              <a:tr h="385207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Performing Arts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GB" sz="1000" b="0" u="none" dirty="0">
                          <a:latin typeface="Segoe Print" panose="02000600000000000000" pitchFamily="2" charset="0"/>
                        </a:rPr>
                        <a:t>Component 3 – </a:t>
                      </a:r>
                      <a:r>
                        <a:rPr lang="en-GB" sz="1000" b="1" u="none" dirty="0">
                          <a:latin typeface="Segoe Print" panose="02000600000000000000" pitchFamily="2" charset="0"/>
                        </a:rPr>
                        <a:t>Responding to a brief </a:t>
                      </a:r>
                      <a:r>
                        <a:rPr lang="en-GB" sz="1000" b="1" i="0" kern="1200" dirty="0">
                          <a:solidFill>
                            <a:schemeClr val="dk1"/>
                          </a:solidFill>
                          <a:effectLst/>
                          <a:latin typeface="Segoe Print" panose="02000600000000000000" pitchFamily="2" charset="0"/>
                          <a:ea typeface="+mn-ea"/>
                          <a:cs typeface="+mn-cs"/>
                        </a:rPr>
                        <a:t>D - </a:t>
                      </a:r>
                      <a:r>
                        <a:rPr lang="en-GB" sz="1000" b="0" i="0" kern="1200" dirty="0">
                          <a:solidFill>
                            <a:schemeClr val="dk1"/>
                          </a:solidFill>
                          <a:effectLst/>
                          <a:latin typeface="Segoe Print" panose="02000600000000000000" pitchFamily="2" charset="0"/>
                          <a:ea typeface="+mn-ea"/>
                          <a:cs typeface="+mn-cs"/>
                        </a:rPr>
                        <a:t> </a:t>
                      </a:r>
                      <a:r>
                        <a:rPr lang="en-GB" sz="1000" b="0" i="1" kern="1200" dirty="0">
                          <a:solidFill>
                            <a:schemeClr val="dk1"/>
                          </a:solidFill>
                          <a:effectLst/>
                          <a:latin typeface="Segoe Print" panose="02000600000000000000" pitchFamily="2" charset="0"/>
                          <a:ea typeface="+mn-ea"/>
                          <a:cs typeface="+mn-cs"/>
                        </a:rPr>
                        <a:t>Evaluate the development process and outcome in response to a brief</a:t>
                      </a:r>
                      <a:r>
                        <a:rPr lang="en-GB" sz="1000" b="0" i="0" kern="1200" dirty="0">
                          <a:solidFill>
                            <a:schemeClr val="dk1"/>
                          </a:solidFill>
                          <a:effectLst/>
                          <a:latin typeface="Segoe Print" panose="02000600000000000000" pitchFamily="2" charset="0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algn="l"/>
                      <a:endParaRPr lang="en-GB" sz="1000" b="0" u="none" dirty="0">
                        <a:solidFill>
                          <a:schemeClr val="tx1"/>
                        </a:solidFill>
                        <a:latin typeface="Segoe Print" panose="02000600000000000000" pitchFamily="2" charset="0"/>
                        <a:ea typeface="Gadugi" panose="020B05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8182350"/>
                  </a:ext>
                </a:extLst>
              </a:tr>
              <a:tr h="296313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Computing</a:t>
                      </a:r>
                      <a:r>
                        <a:rPr lang="en-GB" sz="1400" b="1" baseline="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 (Digital IT)</a:t>
                      </a:r>
                      <a:endParaRPr lang="en-GB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Segoe Print" panose="02000600000000000000" pitchFamily="2" charset="0"/>
                        <a:ea typeface="Gadugi" panose="020B05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b="0" u="none" dirty="0">
                          <a:latin typeface="Segoe Print" panose="02000600000000000000" pitchFamily="2" charset="0"/>
                        </a:rPr>
                        <a:t>Component 3: </a:t>
                      </a:r>
                      <a:r>
                        <a:rPr lang="en-GB" sz="1000" b="1" u="none" dirty="0">
                          <a:latin typeface="Segoe Print" panose="02000600000000000000" pitchFamily="2" charset="0"/>
                        </a:rPr>
                        <a:t>Effective Digital Working Practices </a:t>
                      </a:r>
                      <a:r>
                        <a:rPr lang="en-GB" sz="1000" b="0" u="none" dirty="0">
                          <a:latin typeface="Segoe Print" panose="02000600000000000000" pitchFamily="2" charset="0"/>
                        </a:rPr>
                        <a:t>– Resist preparation based upon common misconceptions</a:t>
                      </a:r>
                      <a:endParaRPr lang="en-GB" sz="1000" b="0" u="none" dirty="0">
                        <a:solidFill>
                          <a:schemeClr val="tx1"/>
                        </a:solidFill>
                        <a:latin typeface="Segoe Print" panose="02000600000000000000" pitchFamily="2" charset="0"/>
                        <a:ea typeface="Gadugi" panose="020B05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3720539"/>
                  </a:ext>
                </a:extLst>
              </a:tr>
              <a:tr h="385207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Child Development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GB" sz="1000" b="0" i="0" u="none" kern="1200" dirty="0">
                          <a:solidFill>
                            <a:schemeClr val="dk1"/>
                          </a:solidFill>
                          <a:effectLst/>
                          <a:latin typeface="Segoe Print" panose="02000600000000000000" pitchFamily="2" charset="0"/>
                          <a:ea typeface="+mn-ea"/>
                          <a:cs typeface="+mn-cs"/>
                        </a:rPr>
                        <a:t>Revision for potential resit of exam topics will be dependant on exam analysis and identified misconceptions from the previous exam using ‘Active results’: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4820048"/>
                  </a:ext>
                </a:extLst>
              </a:tr>
              <a:tr h="296313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Sport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b="1" u="sng" dirty="0">
                          <a:solidFill>
                            <a:schemeClr val="tx1"/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Revision </a:t>
                      </a:r>
                      <a:r>
                        <a:rPr lang="en-GB" sz="1000" b="0" u="none" dirty="0">
                          <a:solidFill>
                            <a:schemeClr val="tx1"/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based upon misconceptions as well as principles of training and how exercise intensity can be determined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2948116"/>
                  </a:ext>
                </a:extLst>
              </a:tr>
              <a:tr h="296313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Media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b="1" u="none" dirty="0">
                          <a:latin typeface="Segoe Print" panose="02000600000000000000" pitchFamily="2" charset="0"/>
                        </a:rPr>
                        <a:t> Newspapers- </a:t>
                      </a:r>
                      <a:r>
                        <a:rPr lang="en-GB" sz="1000" b="0" u="none" dirty="0">
                          <a:latin typeface="Segoe Print" panose="02000600000000000000" pitchFamily="2" charset="0"/>
                        </a:rPr>
                        <a:t>critical understanding of media language, news values and role of journalism</a:t>
                      </a:r>
                      <a:endParaRPr lang="en-GB" sz="1000" b="0" u="none" dirty="0">
                        <a:solidFill>
                          <a:schemeClr val="tx1"/>
                        </a:solidFill>
                        <a:latin typeface="Segoe Print" panose="02000600000000000000" pitchFamily="2" charset="0"/>
                        <a:ea typeface="Gadugi" panose="020B05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816814"/>
                  </a:ext>
                </a:extLst>
              </a:tr>
              <a:tr h="296313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Segoe Print" panose="02000600000000000000" pitchFamily="2" charset="0"/>
                          <a:ea typeface="Gadugi" panose="020B0502040204020203" pitchFamily="34" charset="0"/>
                        </a:rPr>
                        <a:t>Aspire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b="0" i="0" u="none" kern="1200" dirty="0">
                          <a:solidFill>
                            <a:schemeClr val="dk1"/>
                          </a:solidFill>
                          <a:effectLst/>
                          <a:latin typeface="Segoe Print" panose="02000600000000000000" pitchFamily="2" charset="0"/>
                          <a:ea typeface="+mn-ea"/>
                          <a:cs typeface="+mn-cs"/>
                        </a:rPr>
                        <a:t>SMSC: Relationships </a:t>
                      </a:r>
                      <a:endParaRPr lang="en-GB" sz="1000" b="1" u="none" dirty="0">
                        <a:solidFill>
                          <a:schemeClr val="tx1"/>
                        </a:solidFill>
                        <a:latin typeface="Segoe Print" panose="02000600000000000000" pitchFamily="2" charset="0"/>
                        <a:ea typeface="Gadugi" panose="020B05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77394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49834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2096</TotalTime>
  <Words>1431</Words>
  <Application>Microsoft Office PowerPoint</Application>
  <PresentationFormat>Widescreen</PresentationFormat>
  <Paragraphs>153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 What we are learning this half term</vt:lpstr>
      <vt:lpstr> What we are learning this half term</vt:lpstr>
      <vt:lpstr> What we are learning this half term</vt:lpstr>
      <vt:lpstr> What we are learning this half term</vt:lpstr>
      <vt:lpstr> What we are learning this half term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we are learning this half term</dc:title>
  <dc:creator>Mrs L. Southwick</dc:creator>
  <cp:lastModifiedBy>Mrs L. Southwick</cp:lastModifiedBy>
  <cp:revision>53</cp:revision>
  <dcterms:created xsi:type="dcterms:W3CDTF">2024-10-15T11:06:47Z</dcterms:created>
  <dcterms:modified xsi:type="dcterms:W3CDTF">2025-03-12T16:40:21Z</dcterms:modified>
</cp:coreProperties>
</file>