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0B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-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8F3D-9E63-42B7-9D37-48F5AF574A4C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0375A-6A28-4148-838D-70E73284F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869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8F3D-9E63-42B7-9D37-48F5AF574A4C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0375A-6A28-4148-838D-70E73284F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755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8F3D-9E63-42B7-9D37-48F5AF574A4C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0375A-6A28-4148-838D-70E73284F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960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8F3D-9E63-42B7-9D37-48F5AF574A4C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0375A-6A28-4148-838D-70E73284F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767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8F3D-9E63-42B7-9D37-48F5AF574A4C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0375A-6A28-4148-838D-70E73284F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71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8F3D-9E63-42B7-9D37-48F5AF574A4C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0375A-6A28-4148-838D-70E73284F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873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8F3D-9E63-42B7-9D37-48F5AF574A4C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0375A-6A28-4148-838D-70E73284F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665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8F3D-9E63-42B7-9D37-48F5AF574A4C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0375A-6A28-4148-838D-70E73284F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497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8F3D-9E63-42B7-9D37-48F5AF574A4C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0375A-6A28-4148-838D-70E73284F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122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8F3D-9E63-42B7-9D37-48F5AF574A4C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0375A-6A28-4148-838D-70E73284F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390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8F3D-9E63-42B7-9D37-48F5AF574A4C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0375A-6A28-4148-838D-70E73284F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890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38F3D-9E63-42B7-9D37-48F5AF574A4C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0375A-6A28-4148-838D-70E73284F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50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79D24307-E7C9-463D-A8F3-4E6066F8952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8297" y="-386080"/>
            <a:ext cx="7554595" cy="10678160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8DEFDB26-2DB6-4CA2-89AA-1A4040DACC58}"/>
              </a:ext>
            </a:extLst>
          </p:cNvPr>
          <p:cNvSpPr txBox="1"/>
          <p:nvPr/>
        </p:nvSpPr>
        <p:spPr>
          <a:xfrm>
            <a:off x="1648460" y="-261620"/>
            <a:ext cx="4264025" cy="42164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3200" b="1" dirty="0">
                <a:solidFill>
                  <a:srgbClr val="050B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Aspire</a:t>
            </a:r>
            <a:endParaRPr lang="en-GB" dirty="0">
              <a:solidFill>
                <a:srgbClr val="050B3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49F900D3-9648-4B11-A799-AAEE18F6FAC3}"/>
              </a:ext>
            </a:extLst>
          </p:cNvPr>
          <p:cNvSpPr txBox="1"/>
          <p:nvPr/>
        </p:nvSpPr>
        <p:spPr>
          <a:xfrm>
            <a:off x="583564" y="195580"/>
            <a:ext cx="5585587" cy="4222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b="1" dirty="0">
                <a:solidFill>
                  <a:srgbClr val="050B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YR8 Term 2.1 – What Are British Values?</a:t>
            </a:r>
            <a:endParaRPr lang="en-GB" sz="1400" dirty="0">
              <a:solidFill>
                <a:srgbClr val="050B3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59EDCD8-E4C6-45A3-A537-2298551AFC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636397"/>
              </p:ext>
            </p:extLst>
          </p:nvPr>
        </p:nvGraphicFramePr>
        <p:xfrm>
          <a:off x="165100" y="1004887"/>
          <a:ext cx="6527800" cy="850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27800">
                  <a:extLst>
                    <a:ext uri="{9D8B030D-6E8A-4147-A177-3AD203B41FA5}">
                      <a16:colId xmlns:a16="http://schemas.microsoft.com/office/drawing/2014/main" val="2644742396"/>
                    </a:ext>
                  </a:extLst>
                </a:gridCol>
              </a:tblGrid>
              <a:tr h="211330"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Key Questions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620110"/>
                  </a:ext>
                </a:extLst>
              </a:tr>
              <a:tr h="570592">
                <a:tc>
                  <a:txBody>
                    <a:bodyPr/>
                    <a:lstStyle/>
                    <a:p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What are British Values?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British Values are fundamental principles that underpin British society. These values are important because they: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Promote fairness, respect, and understanding.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Help create a safe and inclusive society for everyone.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Shape the way we live, work, and interact with each other.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252332"/>
                  </a:ext>
                </a:extLst>
              </a:tr>
              <a:tr h="570592">
                <a:tc>
                  <a:txBody>
                    <a:bodyPr/>
                    <a:lstStyle/>
                    <a:p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How do we uphold British Values?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How can we promote British Values in our daily lives?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How can we challenge prejudice and discrimination?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How can we be active and responsible citizens?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772577"/>
                  </a:ext>
                </a:extLst>
              </a:tr>
              <a:tr h="21133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Arial Narrow" panose="020B0606020202030204" pitchFamily="34" charset="0"/>
                        </a:rPr>
                        <a:t>The Core Values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71554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 Narrow" panose="020B0606020202030204" pitchFamily="34" charset="0"/>
                        </a:rPr>
                        <a:t>Democracy: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latin typeface="Arial Narrow" panose="020B0606020202030204" pitchFamily="34" charset="0"/>
                        </a:rPr>
                        <a:t>Definition: Having a say in who governs us.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latin typeface="Arial Narrow" panose="020B0606020202030204" pitchFamily="34" charset="0"/>
                        </a:rPr>
                        <a:t>Examples: Voting in elections, participating in school councils.</a:t>
                      </a:r>
                    </a:p>
                    <a:p>
                      <a:r>
                        <a:rPr lang="en-GB" sz="1400" b="1" dirty="0">
                          <a:latin typeface="Arial Narrow" panose="020B0606020202030204" pitchFamily="34" charset="0"/>
                        </a:rPr>
                        <a:t>The Rule of Law: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latin typeface="Arial Narrow" panose="020B0606020202030204" pitchFamily="34" charset="0"/>
                        </a:rPr>
                        <a:t>Definition: Everyone being subject to the same laws.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latin typeface="Arial Narrow" panose="020B0606020202030204" pitchFamily="34" charset="0"/>
                        </a:rPr>
                        <a:t>Examples: Following school rules, respecting the law.</a:t>
                      </a:r>
                    </a:p>
                    <a:p>
                      <a:r>
                        <a:rPr lang="en-GB" sz="1400" b="1" dirty="0">
                          <a:latin typeface="Arial Narrow" panose="020B0606020202030204" pitchFamily="34" charset="0"/>
                        </a:rPr>
                        <a:t>Individual Liberty: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latin typeface="Arial Narrow" panose="020B0606020202030204" pitchFamily="34" charset="0"/>
                        </a:rPr>
                        <a:t>Definition: Having the freedom to make choices within the law.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latin typeface="Arial Narrow" panose="020B0606020202030204" pitchFamily="34" charset="0"/>
                        </a:rPr>
                        <a:t>Examples: Freedom of speech, freedom of religion, right to a fair trial.</a:t>
                      </a:r>
                    </a:p>
                    <a:p>
                      <a:r>
                        <a:rPr lang="en-GB" sz="1400" b="1" dirty="0">
                          <a:latin typeface="Arial Narrow" panose="020B0606020202030204" pitchFamily="34" charset="0"/>
                        </a:rPr>
                        <a:t>Mutual Respect: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latin typeface="Arial Narrow" panose="020B0606020202030204" pitchFamily="34" charset="0"/>
                        </a:rPr>
                        <a:t>Definition: Treating others with fairness and consideration.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latin typeface="Arial Narrow" panose="020B0606020202030204" pitchFamily="34" charset="0"/>
                        </a:rPr>
                        <a:t>Examples: Respecting different cultures and beliefs, valuing other people's opinions.</a:t>
                      </a:r>
                    </a:p>
                    <a:p>
                      <a:r>
                        <a:rPr lang="en-GB" sz="1400" b="1" dirty="0">
                          <a:latin typeface="Arial Narrow" panose="020B0606020202030204" pitchFamily="34" charset="0"/>
                        </a:rPr>
                        <a:t>Tolerance of those of different faiths and beliefs: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latin typeface="Arial Narrow" panose="020B0606020202030204" pitchFamily="34" charset="0"/>
                        </a:rPr>
                        <a:t>Definition: Accepting and respecting people with different religious beliefs or no beliefs at all.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latin typeface="Arial Narrow" panose="020B0606020202030204" pitchFamily="34" charset="0"/>
                        </a:rPr>
                        <a:t>Examples: Celebrating religious festivals of different faiths, learning about other cultures.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911131"/>
                  </a:ext>
                </a:extLst>
              </a:tr>
              <a:tr h="19019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latin typeface="Arial Narrow" panose="020B0606020202030204" pitchFamily="34" charset="0"/>
                        </a:rPr>
                        <a:t>How Does this Affect Us?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232402"/>
                  </a:ext>
                </a:extLst>
              </a:tr>
              <a:tr h="190197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b="1" dirty="0">
                          <a:latin typeface="Arial Narrow" panose="020B0606020202030204" pitchFamily="34" charset="0"/>
                        </a:rPr>
                        <a:t>British Values in Action: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 Narrow" panose="020B0606020202030204" pitchFamily="34" charset="0"/>
                        </a:rPr>
                        <a:t>School Life: How are these values reflected in your school environment?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 Narrow" panose="020B0606020202030204" pitchFamily="34" charset="0"/>
                        </a:rPr>
                        <a:t>Local Community: How do you see these values in action in your local area?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 Narrow" panose="020B0606020202030204" pitchFamily="34" charset="0"/>
                        </a:rPr>
                        <a:t>National Events: How do national events like Remembrance Day embody British Values?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722120"/>
                  </a:ext>
                </a:extLst>
              </a:tr>
              <a:tr h="190197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b="1" dirty="0">
                          <a:latin typeface="Arial Narrow" panose="020B0606020202030204" pitchFamily="34" charset="0"/>
                        </a:rPr>
                        <a:t>Challenges to British Values: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 Narrow" panose="020B0606020202030204" pitchFamily="34" charset="0"/>
                        </a:rPr>
                        <a:t>Prejudice and Discrimination: Judging people based on their race, religion, or other factors.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 Narrow" panose="020B0606020202030204" pitchFamily="34" charset="0"/>
                        </a:rPr>
                        <a:t>Extremism: Holding extreme political or religious views that promote violence or hatred.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 Narrow" panose="020B0606020202030204" pitchFamily="34" charset="0"/>
                        </a:rPr>
                        <a:t>Social Division: Issues like poverty and inequality can create divides in society.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02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145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351</Words>
  <Application>Microsoft Office PowerPoint</Application>
  <PresentationFormat>A4 Paper (210x297 mm)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M. Heley</dc:creator>
  <cp:lastModifiedBy>Mr M. Heley</cp:lastModifiedBy>
  <cp:revision>7</cp:revision>
  <dcterms:created xsi:type="dcterms:W3CDTF">2024-07-11T13:18:56Z</dcterms:created>
  <dcterms:modified xsi:type="dcterms:W3CDTF">2024-07-11T14:01:33Z</dcterms:modified>
</cp:coreProperties>
</file>