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49802-3DEC-4C87-A500-0DE80398B0D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DFDBD-7962-4B68-8928-F6AF43A1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85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DFDBD-7962-4B68-8928-F6AF43A123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740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65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3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60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25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68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70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56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1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48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90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13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B36B5-9789-4162-9055-4EFA3F8C71E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44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E9D46-7070-4641-A814-264F692F51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73C502-97B9-49D3-8434-AF916D09EB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57E8658C-DD46-4723-9A82-7C4C615CA9B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841"/>
            <a:ext cx="6858000" cy="98041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DA79D4C-0CE1-433B-BC71-F53350D353D0}"/>
              </a:ext>
            </a:extLst>
          </p:cNvPr>
          <p:cNvSpPr txBox="1"/>
          <p:nvPr/>
        </p:nvSpPr>
        <p:spPr>
          <a:xfrm>
            <a:off x="1775790" y="207857"/>
            <a:ext cx="2835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Maths </a:t>
            </a: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A49765D0-6935-47AD-AF56-DC0A7C25C281}"/>
              </a:ext>
            </a:extLst>
          </p:cNvPr>
          <p:cNvSpPr/>
          <p:nvPr/>
        </p:nvSpPr>
        <p:spPr>
          <a:xfrm>
            <a:off x="923555" y="642062"/>
            <a:ext cx="4929811" cy="29673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8 </a:t>
            </a:r>
            <a:r>
              <a:rPr lang="en-US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Number</a:t>
            </a:r>
          </a:p>
        </p:txBody>
      </p:sp>
      <p:sp>
        <p:nvSpPr>
          <p:cNvPr id="13" name="Rounded Rectangle 37">
            <a:extLst>
              <a:ext uri="{FF2B5EF4-FFF2-40B4-BE49-F238E27FC236}">
                <a16:creationId xmlns:a16="http://schemas.microsoft.com/office/drawing/2014/main" id="{E5E5E5A5-056E-4558-B23B-FD9A28E9D6E4}"/>
              </a:ext>
            </a:extLst>
          </p:cNvPr>
          <p:cNvSpPr/>
          <p:nvPr/>
        </p:nvSpPr>
        <p:spPr>
          <a:xfrm>
            <a:off x="3807454" y="1361250"/>
            <a:ext cx="2664046" cy="1574587"/>
          </a:xfrm>
          <a:prstGeom prst="roundRect">
            <a:avLst/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Concept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Rounding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Digits are the individual components of a number.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Integers are whole numbers.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Rounding rules:</a:t>
            </a:r>
          </a:p>
          <a:p>
            <a:r>
              <a:rPr lang="en-GB" sz="800" dirty="0">
                <a:solidFill>
                  <a:schemeClr val="tx1"/>
                </a:solidFill>
              </a:rPr>
              <a:t>A value of 5 to 9 rounds the number up.</a:t>
            </a:r>
          </a:p>
          <a:p>
            <a:r>
              <a:rPr lang="en-GB" sz="800" dirty="0">
                <a:solidFill>
                  <a:schemeClr val="tx1"/>
                </a:solidFill>
              </a:rPr>
              <a:t>A value of 0 to 4 keeps the number the same.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CFA266A-8552-4812-9377-DA9D7AD269FE}"/>
              </a:ext>
            </a:extLst>
          </p:cNvPr>
          <p:cNvGrpSpPr/>
          <p:nvPr/>
        </p:nvGrpSpPr>
        <p:grpSpPr>
          <a:xfrm>
            <a:off x="1728465" y="1366609"/>
            <a:ext cx="1936755" cy="1609245"/>
            <a:chOff x="7200900" y="1687987"/>
            <a:chExt cx="5004226" cy="40333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02FEBE21-9B5C-40D2-9525-A66F56E656C4}"/>
                    </a:ext>
                  </a:extLst>
                </p:cNvPr>
                <p:cNvSpPr txBox="1"/>
                <p:nvPr/>
              </p:nvSpPr>
              <p:spPr>
                <a:xfrm>
                  <a:off x="7348233" y="1787200"/>
                  <a:ext cx="4361720" cy="39340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800" b="1" dirty="0"/>
                    <a:t>Examples</a:t>
                  </a:r>
                </a:p>
                <a:p>
                  <a:endParaRPr lang="en-GB" sz="800" b="1" dirty="0"/>
                </a:p>
                <a:p>
                  <a:r>
                    <a:rPr lang="en-GB" sz="800" dirty="0"/>
                    <a:t>Write the following in </a:t>
                  </a:r>
                  <a:r>
                    <a:rPr lang="en-GB" sz="800" b="1" dirty="0"/>
                    <a:t>standard form</a:t>
                  </a:r>
                  <a:r>
                    <a:rPr lang="en-GB" sz="800" dirty="0"/>
                    <a:t>:</a:t>
                  </a:r>
                </a:p>
                <a:p>
                  <a:endParaRPr lang="en-GB" sz="800" dirty="0"/>
                </a:p>
                <a:p>
                  <a:pPr marL="342900" indent="-342900">
                    <a:buAutoNum type="arabicParenR"/>
                  </a:pPr>
                  <a:r>
                    <a:rPr lang="en-GB" sz="800" dirty="0"/>
                    <a:t>3000 = </a:t>
                  </a:r>
                  <a14:m>
                    <m:oMath xmlns:m="http://schemas.openxmlformats.org/officeDocument/2006/math">
                      <m:r>
                        <a:rPr lang="en-GB" sz="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GB" sz="800" dirty="0">
                    <a:ea typeface="Cambria Math" panose="02040503050406030204" pitchFamily="18" charset="0"/>
                  </a:endParaRPr>
                </a:p>
                <a:p>
                  <a:pPr marL="342900" indent="-342900">
                    <a:buAutoNum type="arabicParenR"/>
                  </a:pPr>
                  <a:endParaRPr lang="en-GB" sz="800" dirty="0"/>
                </a:p>
                <a:p>
                  <a:pPr marL="342900" indent="-342900">
                    <a:buAutoNum type="arabicParenR"/>
                  </a:pPr>
                  <a:r>
                    <a:rPr lang="en-GB" sz="800" dirty="0"/>
                    <a:t>4580000 = </a:t>
                  </a:r>
                  <a14:m>
                    <m:oMath xmlns:m="http://schemas.openxmlformats.org/officeDocument/2006/math">
                      <m:r>
                        <a:rPr lang="en-GB" sz="8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4.58</m:t>
                      </m:r>
                      <m:r>
                        <a:rPr lang="en-GB" sz="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a14:m>
                  <a:endParaRPr lang="en-GB" sz="800" dirty="0">
                    <a:ea typeface="Cambria Math" panose="02040503050406030204" pitchFamily="18" charset="0"/>
                  </a:endParaRPr>
                </a:p>
                <a:p>
                  <a:pPr marL="342900" indent="-342900">
                    <a:buAutoNum type="arabicParenR"/>
                  </a:pPr>
                  <a:endParaRPr lang="en-GB" sz="800" dirty="0"/>
                </a:p>
                <a:p>
                  <a:pPr marL="342900" indent="-342900">
                    <a:buAutoNum type="arabicParenR"/>
                  </a:pPr>
                  <a:r>
                    <a:rPr lang="en-GB" sz="800" dirty="0"/>
                    <a:t>0.0006 = </a:t>
                  </a:r>
                  <a14:m>
                    <m:oMath xmlns:m="http://schemas.openxmlformats.org/officeDocument/2006/math">
                      <m:r>
                        <a:rPr lang="en-GB" sz="8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a14:m>
                  <a:endParaRPr lang="en-GB" sz="800" dirty="0"/>
                </a:p>
                <a:p>
                  <a:pPr marL="342900" indent="-342900">
                    <a:buAutoNum type="arabicParenR"/>
                  </a:pPr>
                  <a:endParaRPr lang="en-GB" sz="800" dirty="0"/>
                </a:p>
                <a:p>
                  <a:pPr marL="342900" indent="-342900">
                    <a:buAutoNum type="arabicParenR"/>
                  </a:pPr>
                  <a:r>
                    <a:rPr lang="en-GB" sz="800" dirty="0"/>
                    <a:t>0.00845 = </a:t>
                  </a:r>
                  <a14:m>
                    <m:oMath xmlns:m="http://schemas.openxmlformats.org/officeDocument/2006/math">
                      <m:r>
                        <a:rPr lang="en-GB" sz="8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8.45</m:t>
                      </m:r>
                      <m:r>
                        <a:rPr lang="en-GB" sz="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sz="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a14:m>
                  <a:endParaRPr lang="en-GB" sz="800" dirty="0"/>
                </a:p>
                <a:p>
                  <a:endParaRPr lang="en-GB" sz="800" b="1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02FEBE21-9B5C-40D2-9525-A66F56E656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8233" y="1787200"/>
                  <a:ext cx="4361720" cy="3934088"/>
                </a:xfrm>
                <a:prstGeom prst="rect">
                  <a:avLst/>
                </a:prstGeom>
                <a:blipFill>
                  <a:blip r:embed="rId4"/>
                  <a:stretch>
                    <a:fillRect r="-144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Rounded Rectangle 33">
              <a:extLst>
                <a:ext uri="{FF2B5EF4-FFF2-40B4-BE49-F238E27FC236}">
                  <a16:creationId xmlns:a16="http://schemas.microsoft.com/office/drawing/2014/main" id="{9EB05B27-3780-4F76-BA0F-E4A8980BDFC2}"/>
                </a:ext>
              </a:extLst>
            </p:cNvPr>
            <p:cNvSpPr/>
            <p:nvPr/>
          </p:nvSpPr>
          <p:spPr>
            <a:xfrm>
              <a:off x="7200900" y="1687987"/>
              <a:ext cx="5004226" cy="3946437"/>
            </a:xfrm>
            <a:prstGeom prst="roundRect">
              <a:avLst>
                <a:gd name="adj" fmla="val 10268"/>
              </a:avLst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" name="Rounded Rectangle 26">
            <a:extLst>
              <a:ext uri="{FF2B5EF4-FFF2-40B4-BE49-F238E27FC236}">
                <a16:creationId xmlns:a16="http://schemas.microsoft.com/office/drawing/2014/main" id="{0CE8D21B-5D8D-4B13-92DA-CBA700F8BC0B}"/>
              </a:ext>
            </a:extLst>
          </p:cNvPr>
          <p:cNvSpPr/>
          <p:nvPr/>
        </p:nvSpPr>
        <p:spPr>
          <a:xfrm>
            <a:off x="372116" y="1361249"/>
            <a:ext cx="1228499" cy="2015057"/>
          </a:xfrm>
          <a:prstGeom prst="roundRect">
            <a:avLst/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Concept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Standard Form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5" name="Rounded Rectangle 35">
            <a:extLst>
              <a:ext uri="{FF2B5EF4-FFF2-40B4-BE49-F238E27FC236}">
                <a16:creationId xmlns:a16="http://schemas.microsoft.com/office/drawing/2014/main" id="{564F617D-212B-4D1F-918C-4E91EE338FAE}"/>
              </a:ext>
            </a:extLst>
          </p:cNvPr>
          <p:cNvSpPr/>
          <p:nvPr/>
        </p:nvSpPr>
        <p:spPr>
          <a:xfrm>
            <a:off x="1728465" y="3028480"/>
            <a:ext cx="4743035" cy="598869"/>
          </a:xfrm>
          <a:prstGeom prst="roundRect">
            <a:avLst/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8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GB" sz="800" b="1" dirty="0">
                <a:solidFill>
                  <a:schemeClr val="tx1"/>
                </a:solidFill>
                <a:latin typeface="Calibri" panose="020F0502020204030204" pitchFamily="34" charset="0"/>
              </a:rPr>
              <a:t>Estimate: </a:t>
            </a: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</a:rPr>
              <a:t>Round each value to 1 significant figure, then complete the calculation using the rounded values.</a:t>
            </a:r>
          </a:p>
          <a:p>
            <a:r>
              <a:rPr lang="en-GB" sz="800" b="1" dirty="0">
                <a:solidFill>
                  <a:schemeClr val="tx1"/>
                </a:solidFill>
                <a:latin typeface="Calibri" panose="020F0502020204030204" pitchFamily="34" charset="0"/>
              </a:rPr>
              <a:t>Multiplier: </a:t>
            </a: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</a:rPr>
              <a:t>A percentage wrote as a decimal, which can then be multiplied by an amount.</a:t>
            </a:r>
          </a:p>
          <a:p>
            <a:r>
              <a:rPr lang="en-GB" sz="800" b="1" dirty="0">
                <a:solidFill>
                  <a:schemeClr val="tx1"/>
                </a:solidFill>
                <a:latin typeface="Calibri" panose="020F0502020204030204" pitchFamily="34" charset="0"/>
              </a:rPr>
              <a:t>Integer: </a:t>
            </a: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</a:rPr>
              <a:t>A whole number, a number with no decimal or parts of.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6">
            <a:extLst>
              <a:ext uri="{FF2B5EF4-FFF2-40B4-BE49-F238E27FC236}">
                <a16:creationId xmlns:a16="http://schemas.microsoft.com/office/drawing/2014/main" id="{5D7748FF-3805-45AD-B2FD-4C0B1B1E5363}"/>
              </a:ext>
            </a:extLst>
          </p:cNvPr>
          <p:cNvSpPr/>
          <p:nvPr/>
        </p:nvSpPr>
        <p:spPr>
          <a:xfrm>
            <a:off x="386499" y="3466944"/>
            <a:ext cx="1214115" cy="2014336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Concept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FDP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B3CB02B6-06C6-4DFE-BC85-50C8A3D98F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568564"/>
            <a:ext cx="6858000" cy="906780"/>
          </a:xfrm>
          <a:prstGeom prst="rect">
            <a:avLst/>
          </a:prstGeom>
        </p:spPr>
      </p:pic>
      <p:sp>
        <p:nvSpPr>
          <p:cNvPr id="35" name="Rounded Rectangle 2">
            <a:extLst>
              <a:ext uri="{FF2B5EF4-FFF2-40B4-BE49-F238E27FC236}">
                <a16:creationId xmlns:a16="http://schemas.microsoft.com/office/drawing/2014/main" id="{EAFFFCF2-02B3-41CE-9FAE-6EF374A762D0}"/>
              </a:ext>
            </a:extLst>
          </p:cNvPr>
          <p:cNvSpPr/>
          <p:nvPr/>
        </p:nvSpPr>
        <p:spPr>
          <a:xfrm>
            <a:off x="1018748" y="5991022"/>
            <a:ext cx="4929811" cy="29673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8 Algebra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ounded Rectangle 26">
                <a:extLst>
                  <a:ext uri="{FF2B5EF4-FFF2-40B4-BE49-F238E27FC236}">
                    <a16:creationId xmlns:a16="http://schemas.microsoft.com/office/drawing/2014/main" id="{F38A6658-D5B4-4336-BB3A-80E6CDDB8A15}"/>
                  </a:ext>
                </a:extLst>
              </p:cNvPr>
              <p:cNvSpPr/>
              <p:nvPr/>
            </p:nvSpPr>
            <p:spPr>
              <a:xfrm>
                <a:off x="342899" y="6613051"/>
                <a:ext cx="1335643" cy="1303599"/>
              </a:xfrm>
              <a:prstGeom prst="roundRect">
                <a:avLst/>
              </a:prstGeom>
              <a:noFill/>
              <a:ln w="38100">
                <a:solidFill>
                  <a:srgbClr val="FAB4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GB" sz="800" b="1" dirty="0">
                    <a:solidFill>
                      <a:schemeClr val="tx1"/>
                    </a:solidFill>
                  </a:rPr>
                  <a:t>Key Concept</a:t>
                </a:r>
              </a:p>
              <a:p>
                <a:pPr algn="ctr"/>
                <a:endParaRPr lang="en-GB" sz="800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Laws of Indices</a:t>
                </a:r>
              </a:p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8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endParaRPr lang="en-GB" sz="8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8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endParaRPr lang="en-GB" sz="8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endParaRPr lang="en-GB" sz="8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endParaRPr lang="en-GB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ounded Rectangle 26">
                <a:extLst>
                  <a:ext uri="{FF2B5EF4-FFF2-40B4-BE49-F238E27FC236}">
                    <a16:creationId xmlns:a16="http://schemas.microsoft.com/office/drawing/2014/main" id="{F38A6658-D5B4-4336-BB3A-80E6CDDB8A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99" y="6613051"/>
                <a:ext cx="1335643" cy="1303599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 w="38100">
                <a:solidFill>
                  <a:srgbClr val="FAB4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ounded Rectangle 24">
            <a:extLst>
              <a:ext uri="{FF2B5EF4-FFF2-40B4-BE49-F238E27FC236}">
                <a16:creationId xmlns:a16="http://schemas.microsoft.com/office/drawing/2014/main" id="{F6CAC711-005A-4CB1-81B7-EDE06FE68950}"/>
              </a:ext>
            </a:extLst>
          </p:cNvPr>
          <p:cNvSpPr/>
          <p:nvPr/>
        </p:nvSpPr>
        <p:spPr>
          <a:xfrm>
            <a:off x="1775790" y="6412375"/>
            <a:ext cx="4739310" cy="549885"/>
          </a:xfrm>
          <a:prstGeom prst="roundRect">
            <a:avLst/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 </a:t>
            </a:r>
          </a:p>
          <a:p>
            <a:r>
              <a:rPr lang="en-GB" sz="800" b="1" dirty="0">
                <a:solidFill>
                  <a:schemeClr val="tx1"/>
                </a:solidFill>
                <a:latin typeface="Calibri" panose="020F0502020204030204" pitchFamily="34" charset="0"/>
              </a:rPr>
              <a:t>Linear: </a:t>
            </a: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</a:rPr>
              <a:t>A sequence that has a term to term rule with a common difference. When graphed, is a straight line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Equation: </a:t>
            </a:r>
            <a:r>
              <a:rPr lang="en-GB" sz="800" dirty="0">
                <a:solidFill>
                  <a:schemeClr val="tx1"/>
                </a:solidFill>
              </a:rPr>
              <a:t>A mathematical statement that shows that two expressions are equal.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Indices: </a:t>
            </a:r>
            <a:r>
              <a:rPr lang="en-GB" sz="800" dirty="0">
                <a:solidFill>
                  <a:schemeClr val="tx1"/>
                </a:solidFill>
              </a:rPr>
              <a:t>These are the squares, cubes and powers.</a:t>
            </a:r>
            <a:endParaRPr lang="en-GB" sz="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ounded Rectangle 26">
                <a:extLst>
                  <a:ext uri="{FF2B5EF4-FFF2-40B4-BE49-F238E27FC236}">
                    <a16:creationId xmlns:a16="http://schemas.microsoft.com/office/drawing/2014/main" id="{CC2918E7-C4B0-4605-A22F-CE99B3F5D853}"/>
                  </a:ext>
                </a:extLst>
              </p:cNvPr>
              <p:cNvSpPr/>
              <p:nvPr/>
            </p:nvSpPr>
            <p:spPr>
              <a:xfrm>
                <a:off x="4875460" y="7058005"/>
                <a:ext cx="1666875" cy="906780"/>
              </a:xfrm>
              <a:prstGeom prst="roundRect">
                <a:avLst/>
              </a:prstGeom>
              <a:noFill/>
              <a:ln w="38100">
                <a:solidFill>
                  <a:srgbClr val="FAB4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GB" sz="800" b="1" dirty="0">
                    <a:solidFill>
                      <a:schemeClr val="tx1"/>
                    </a:solidFill>
                  </a:rPr>
                  <a:t>Key Concept</a:t>
                </a:r>
              </a:p>
              <a:p>
                <a:pPr algn="ctr"/>
                <a:endParaRPr lang="en-GB" sz="800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Expanding Double Brackets</a:t>
                </a:r>
              </a:p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To multiply out brackets, we use the grid method.</a:t>
                </a:r>
              </a:p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GB" sz="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e>
                      </m:d>
                    </m:oMath>
                  </m:oMathPara>
                </a14:m>
                <a:endParaRPr lang="en-GB" sz="800" b="1" dirty="0"/>
              </a:p>
              <a:p>
                <a:pPr algn="ctr"/>
                <a:endParaRPr lang="en-GB" sz="800" b="1" dirty="0"/>
              </a:p>
              <a:p>
                <a:pPr algn="ctr"/>
                <a:endParaRPr lang="en-GB" sz="800" b="1" dirty="0"/>
              </a:p>
              <a:p>
                <a:pPr algn="ctr"/>
                <a:endParaRPr lang="en-GB" sz="800" b="1" dirty="0"/>
              </a:p>
              <a:p>
                <a:pPr algn="ctr"/>
                <a:endParaRPr lang="en-GB" sz="800" b="1" dirty="0"/>
              </a:p>
              <a:p>
                <a:pPr algn="ctr"/>
                <a:endParaRPr lang="en-GB" sz="800" b="1" dirty="0"/>
              </a:p>
              <a:p>
                <a:pPr algn="ctr"/>
                <a:endParaRPr lang="en-GB" sz="800" b="1" dirty="0"/>
              </a:p>
              <a:p>
                <a:pPr algn="ctr"/>
                <a:endParaRPr lang="en-GB" sz="800" b="1" dirty="0"/>
              </a:p>
              <a:p>
                <a:pPr algn="ctr"/>
                <a:r>
                  <a:rPr lang="en-GB" sz="800" b="1" dirty="0">
                    <a:solidFill>
                      <a:schemeClr val="tx1"/>
                    </a:solidFill>
                  </a:rPr>
                  <a:t>	</a:t>
                </a:r>
                <a:r>
                  <a:rPr lang="en-GB" sz="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+9</m:t>
                    </m:r>
                    <m:r>
                      <a:rPr lang="en-GB" sz="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−18</m:t>
                    </m:r>
                  </m:oMath>
                </a14:m>
                <a:endParaRPr lang="en-GB" sz="800" dirty="0"/>
              </a:p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	       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−18</m:t>
                    </m:r>
                  </m:oMath>
                </a14:m>
                <a:endParaRPr lang="en-GB" sz="800" dirty="0"/>
              </a:p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800" b="1" dirty="0">
                  <a:solidFill>
                    <a:schemeClr val="tx1"/>
                  </a:solidFill>
                </a:endParaRPr>
              </a:p>
              <a:p>
                <a:pPr algn="ctr"/>
                <a:endParaRPr lang="en-GB" sz="800" b="1" dirty="0">
                  <a:solidFill>
                    <a:schemeClr val="tx1"/>
                  </a:solidFill>
                </a:endParaRPr>
              </a:p>
              <a:p>
                <a:pPr algn="ctr"/>
                <a:endParaRPr lang="en-GB" sz="800" b="1" dirty="0">
                  <a:solidFill>
                    <a:schemeClr val="tx1"/>
                  </a:solidFill>
                </a:endParaRPr>
              </a:p>
              <a:p>
                <a:pPr algn="ctr"/>
                <a:endParaRPr lang="en-GB" sz="800" b="1" dirty="0">
                  <a:solidFill>
                    <a:schemeClr val="tx1"/>
                  </a:solidFill>
                </a:endParaRPr>
              </a:p>
              <a:p>
                <a:pPr algn="ctr"/>
                <a:endParaRPr lang="en-GB" sz="800" b="1" dirty="0">
                  <a:solidFill>
                    <a:schemeClr val="tx1"/>
                  </a:solidFill>
                </a:endParaRPr>
              </a:p>
              <a:p>
                <a:pPr algn="ctr"/>
                <a:endParaRPr lang="en-GB" sz="800" b="1" dirty="0">
                  <a:solidFill>
                    <a:schemeClr val="tx1"/>
                  </a:solidFill>
                </a:endParaRPr>
              </a:p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Rounded Rectangle 26">
                <a:extLst>
                  <a:ext uri="{FF2B5EF4-FFF2-40B4-BE49-F238E27FC236}">
                    <a16:creationId xmlns:a16="http://schemas.microsoft.com/office/drawing/2014/main" id="{CC2918E7-C4B0-4605-A22F-CE99B3F5D8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460" y="7058005"/>
                <a:ext cx="1666875" cy="906780"/>
              </a:xfrm>
              <a:prstGeom prst="roundRect">
                <a:avLst/>
              </a:prstGeom>
              <a:blipFill>
                <a:blip r:embed="rId10"/>
                <a:stretch>
                  <a:fillRect b="-163871"/>
                </a:stretch>
              </a:blipFill>
              <a:ln w="38100">
                <a:solidFill>
                  <a:srgbClr val="FAB4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1" name="Table 40">
                <a:extLst>
                  <a:ext uri="{FF2B5EF4-FFF2-40B4-BE49-F238E27FC236}">
                    <a16:creationId xmlns:a16="http://schemas.microsoft.com/office/drawing/2014/main" id="{56A709D6-9EE4-49EF-99CA-DB83257D1D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21695401"/>
                  </p:ext>
                </p:extLst>
              </p:nvPr>
            </p:nvGraphicFramePr>
            <p:xfrm>
              <a:off x="5074834" y="8420777"/>
              <a:ext cx="1123095" cy="7349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1967">
                      <a:extLst>
                        <a:ext uri="{9D8B030D-6E8A-4147-A177-3AD203B41FA5}">
                          <a16:colId xmlns:a16="http://schemas.microsoft.com/office/drawing/2014/main" val="2633215235"/>
                        </a:ext>
                      </a:extLst>
                    </a:gridCol>
                    <a:gridCol w="380564">
                      <a:extLst>
                        <a:ext uri="{9D8B030D-6E8A-4147-A177-3AD203B41FA5}">
                          <a16:colId xmlns:a16="http://schemas.microsoft.com/office/drawing/2014/main" val="1598781446"/>
                        </a:ext>
                      </a:extLst>
                    </a:gridCol>
                    <a:gridCol w="380564">
                      <a:extLst>
                        <a:ext uri="{9D8B030D-6E8A-4147-A177-3AD203B41FA5}">
                          <a16:colId xmlns:a16="http://schemas.microsoft.com/office/drawing/2014/main" val="2747264068"/>
                        </a:ext>
                      </a:extLst>
                    </a:gridCol>
                  </a:tblGrid>
                  <a:tr h="165947">
                    <a:tc>
                      <a:txBody>
                        <a:bodyPr/>
                        <a:lstStyle/>
                        <a:p>
                          <a:r>
                            <a:rPr lang="en-GB" sz="800" dirty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800" dirty="0">
                              <a:solidFill>
                                <a:schemeClr val="tx1"/>
                              </a:solidFill>
                            </a:rPr>
                            <a:t>- 2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4367960"/>
                      </a:ext>
                    </a:extLst>
                  </a:tr>
                  <a:tr h="2607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GB" sz="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8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8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GB" sz="8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5872752"/>
                      </a:ext>
                    </a:extLst>
                  </a:tr>
                  <a:tr h="2607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800" b="1" dirty="0">
                              <a:solidFill>
                                <a:schemeClr val="tx1"/>
                              </a:solidFill>
                            </a:rPr>
                            <a:t>+9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sz="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800" b="1" dirty="0">
                              <a:solidFill>
                                <a:srgbClr val="FF0000"/>
                              </a:solidFill>
                            </a:rPr>
                            <a:t>-18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357172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1" name="Table 40">
                <a:extLst>
                  <a:ext uri="{FF2B5EF4-FFF2-40B4-BE49-F238E27FC236}">
                    <a16:creationId xmlns:a16="http://schemas.microsoft.com/office/drawing/2014/main" id="{56A709D6-9EE4-49EF-99CA-DB83257D1D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21695401"/>
                  </p:ext>
                </p:extLst>
              </p:nvPr>
            </p:nvGraphicFramePr>
            <p:xfrm>
              <a:off x="5074834" y="8420777"/>
              <a:ext cx="1123095" cy="7349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1967">
                      <a:extLst>
                        <a:ext uri="{9D8B030D-6E8A-4147-A177-3AD203B41FA5}">
                          <a16:colId xmlns:a16="http://schemas.microsoft.com/office/drawing/2014/main" val="2633215235"/>
                        </a:ext>
                      </a:extLst>
                    </a:gridCol>
                    <a:gridCol w="380564">
                      <a:extLst>
                        <a:ext uri="{9D8B030D-6E8A-4147-A177-3AD203B41FA5}">
                          <a16:colId xmlns:a16="http://schemas.microsoft.com/office/drawing/2014/main" val="1598781446"/>
                        </a:ext>
                      </a:extLst>
                    </a:gridCol>
                    <a:gridCol w="380564">
                      <a:extLst>
                        <a:ext uri="{9D8B030D-6E8A-4147-A177-3AD203B41FA5}">
                          <a16:colId xmlns:a16="http://schemas.microsoft.com/office/drawing/2014/main" val="2747264068"/>
                        </a:ext>
                      </a:extLst>
                    </a:gridCol>
                  </a:tblGrid>
                  <a:tr h="213360">
                    <a:tc>
                      <a:txBody>
                        <a:bodyPr/>
                        <a:lstStyle/>
                        <a:p>
                          <a:r>
                            <a:rPr lang="en-GB" sz="800" dirty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98387" t="-2857" r="-104839" b="-25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800" dirty="0">
                              <a:solidFill>
                                <a:schemeClr val="tx1"/>
                              </a:solidFill>
                            </a:rPr>
                            <a:t>- 2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4367960"/>
                      </a:ext>
                    </a:extLst>
                  </a:tr>
                  <a:tr h="26077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1667" t="-83721" r="-211667" b="-1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98387" t="-83721" r="-104839" b="-1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195238" t="-83721" r="-3175" b="-1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5872752"/>
                      </a:ext>
                    </a:extLst>
                  </a:tr>
                  <a:tr h="260773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800" b="1" dirty="0">
                              <a:solidFill>
                                <a:schemeClr val="tx1"/>
                              </a:solidFill>
                            </a:rPr>
                            <a:t>+9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98387" t="-183721" r="-104839" b="-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800" b="1" dirty="0">
                              <a:solidFill>
                                <a:srgbClr val="FF0000"/>
                              </a:solidFill>
                            </a:rPr>
                            <a:t>-18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357172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2" name="Rounded Rectangle 26">
            <a:extLst>
              <a:ext uri="{FF2B5EF4-FFF2-40B4-BE49-F238E27FC236}">
                <a16:creationId xmlns:a16="http://schemas.microsoft.com/office/drawing/2014/main" id="{3009DA43-A787-4D9C-A09E-16502C174032}"/>
              </a:ext>
            </a:extLst>
          </p:cNvPr>
          <p:cNvSpPr/>
          <p:nvPr/>
        </p:nvSpPr>
        <p:spPr>
          <a:xfrm>
            <a:off x="1761368" y="7053711"/>
            <a:ext cx="1536275" cy="2059985"/>
          </a:xfrm>
          <a:prstGeom prst="roundRect">
            <a:avLst/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Concept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Types of Sequence</a:t>
            </a:r>
          </a:p>
          <a:p>
            <a:r>
              <a:rPr lang="en-GB" sz="800" dirty="0">
                <a:solidFill>
                  <a:schemeClr val="tx1"/>
                </a:solidFill>
              </a:rPr>
              <a:t>Sequence as pictures: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Linear sequence:</a:t>
            </a:r>
          </a:p>
          <a:p>
            <a:endParaRPr lang="en-GB" sz="1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4,  7,  10,  13,  16,  …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endParaRPr lang="en-GB" sz="1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Fibonacci sequence:</a:t>
            </a:r>
          </a:p>
          <a:p>
            <a:r>
              <a:rPr lang="en-GB" sz="800" dirty="0">
                <a:solidFill>
                  <a:srgbClr val="FF0000"/>
                </a:solidFill>
              </a:rPr>
              <a:t>(add the previous two terms)</a:t>
            </a:r>
          </a:p>
          <a:p>
            <a:r>
              <a:rPr lang="en-GB" sz="800" dirty="0">
                <a:solidFill>
                  <a:schemeClr val="tx1"/>
                </a:solidFill>
              </a:rPr>
              <a:t>  1,  1,  2,  3,  5,  8, …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		</a:t>
            </a:r>
            <a:endParaRPr lang="en-GB" sz="800" dirty="0"/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685CBC6-8059-4C96-8B91-965C6973B1A5}"/>
              </a:ext>
            </a:extLst>
          </p:cNvPr>
          <p:cNvGrpSpPr/>
          <p:nvPr/>
        </p:nvGrpSpPr>
        <p:grpSpPr>
          <a:xfrm>
            <a:off x="342899" y="8089699"/>
            <a:ext cx="1335643" cy="1342333"/>
            <a:chOff x="7200900" y="1687987"/>
            <a:chExt cx="5004226" cy="3946437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6B153E7-0BD6-403A-A56F-1CC312988377}"/>
                </a:ext>
              </a:extLst>
            </p:cNvPr>
            <p:cNvSpPr txBox="1"/>
            <p:nvPr/>
          </p:nvSpPr>
          <p:spPr>
            <a:xfrm>
              <a:off x="8545149" y="1770756"/>
              <a:ext cx="1463741" cy="5832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b="1" dirty="0"/>
                <a:t>Examples</a:t>
              </a:r>
            </a:p>
          </p:txBody>
        </p:sp>
        <p:sp>
          <p:nvSpPr>
            <p:cNvPr id="45" name="Rounded Rectangle 33">
              <a:extLst>
                <a:ext uri="{FF2B5EF4-FFF2-40B4-BE49-F238E27FC236}">
                  <a16:creationId xmlns:a16="http://schemas.microsoft.com/office/drawing/2014/main" id="{D940C459-FC3C-4DC7-ACFA-901F455F0004}"/>
                </a:ext>
              </a:extLst>
            </p:cNvPr>
            <p:cNvSpPr/>
            <p:nvPr/>
          </p:nvSpPr>
          <p:spPr>
            <a:xfrm>
              <a:off x="7200900" y="1687987"/>
              <a:ext cx="5004226" cy="3946437"/>
            </a:xfrm>
            <a:prstGeom prst="roundRect">
              <a:avLst>
                <a:gd name="adj" fmla="val 10268"/>
              </a:avLst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F4C50A7-6062-49E5-BFF8-EB5BEC5059A2}"/>
              </a:ext>
            </a:extLst>
          </p:cNvPr>
          <p:cNvGrpSpPr/>
          <p:nvPr/>
        </p:nvGrpSpPr>
        <p:grpSpPr>
          <a:xfrm>
            <a:off x="4875461" y="8032032"/>
            <a:ext cx="1625146" cy="1457669"/>
            <a:chOff x="7200900" y="1687987"/>
            <a:chExt cx="5004226" cy="3946437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51662E3-80E0-43E6-8C5F-C78622A4DE6A}"/>
                </a:ext>
              </a:extLst>
            </p:cNvPr>
            <p:cNvSpPr txBox="1"/>
            <p:nvPr/>
          </p:nvSpPr>
          <p:spPr>
            <a:xfrm>
              <a:off x="8960052" y="1714056"/>
              <a:ext cx="1463740" cy="5832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b="1" dirty="0"/>
                <a:t>Examples</a:t>
              </a:r>
            </a:p>
          </p:txBody>
        </p:sp>
        <p:sp>
          <p:nvSpPr>
            <p:cNvPr id="48" name="Rounded Rectangle 33">
              <a:extLst>
                <a:ext uri="{FF2B5EF4-FFF2-40B4-BE49-F238E27FC236}">
                  <a16:creationId xmlns:a16="http://schemas.microsoft.com/office/drawing/2014/main" id="{3A3733C4-A904-4FB2-A86C-1098FBB9303F}"/>
                </a:ext>
              </a:extLst>
            </p:cNvPr>
            <p:cNvSpPr/>
            <p:nvPr/>
          </p:nvSpPr>
          <p:spPr>
            <a:xfrm>
              <a:off x="7200900" y="1687987"/>
              <a:ext cx="5004226" cy="3946437"/>
            </a:xfrm>
            <a:prstGeom prst="roundRect">
              <a:avLst>
                <a:gd name="adj" fmla="val 10268"/>
              </a:avLst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83EFA80-3590-4D04-9C9B-07FC8797085E}"/>
                  </a:ext>
                </a:extLst>
              </p:cNvPr>
              <p:cNvSpPr/>
              <p:nvPr/>
            </p:nvSpPr>
            <p:spPr>
              <a:xfrm>
                <a:off x="446651" y="8172005"/>
                <a:ext cx="103634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GB" sz="800" dirty="0"/>
              </a:p>
              <a:p>
                <a:r>
                  <a:rPr lang="en-GB" sz="800" dirty="0"/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800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GB" sz="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6+4</m:t>
                        </m:r>
                      </m:sup>
                    </m:sSup>
                  </m:oMath>
                </a14:m>
                <a:endParaRPr lang="en-GB" sz="800" dirty="0">
                  <a:ea typeface="Cambria Math" panose="02040503050406030204" pitchFamily="18" charset="0"/>
                </a:endParaRPr>
              </a:p>
              <a:p>
                <a:r>
                  <a:rPr lang="en-GB" sz="800" dirty="0"/>
                  <a:t>                       </a:t>
                </a:r>
                <a14:m>
                  <m:oMath xmlns:m="http://schemas.openxmlformats.org/officeDocument/2006/math">
                    <m:r>
                      <a:rPr lang="en-GB" sz="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800" dirty="0"/>
              </a:p>
              <a:p>
                <a:endParaRPr lang="en-GB" sz="800" dirty="0"/>
              </a:p>
              <a:p>
                <a:r>
                  <a:rPr lang="en-GB" sz="800" dirty="0"/>
                  <a:t>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800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GB" sz="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sSup>
                      <m:sSupPr>
                        <m:ctrlP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6−4</m:t>
                        </m:r>
                      </m:sup>
                    </m:sSup>
                  </m:oMath>
                </a14:m>
                <a:endParaRPr lang="en-GB" sz="800" dirty="0">
                  <a:ea typeface="Cambria Math" panose="02040503050406030204" pitchFamily="18" charset="0"/>
                </a:endParaRPr>
              </a:p>
              <a:p>
                <a:r>
                  <a:rPr lang="en-GB" sz="800" dirty="0"/>
                  <a:t>                    </a:t>
                </a:r>
                <a14:m>
                  <m:oMath xmlns:m="http://schemas.openxmlformats.org/officeDocument/2006/math">
                    <m:r>
                      <a:rPr lang="en-GB" sz="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800" dirty="0"/>
              </a:p>
              <a:p>
                <a:endParaRPr lang="en-GB" sz="800" dirty="0"/>
              </a:p>
              <a:p>
                <a:r>
                  <a:rPr lang="en-GB" sz="800" dirty="0"/>
                  <a:t>3)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8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GB" sz="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8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8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×4</m:t>
                        </m:r>
                      </m:sup>
                    </m:sSup>
                  </m:oMath>
                </a14:m>
                <a:endParaRPr lang="en-GB" sz="800" dirty="0"/>
              </a:p>
              <a:p>
                <a:r>
                  <a:rPr lang="en-GB" sz="800" dirty="0"/>
                  <a:t>               </a:t>
                </a:r>
                <a14:m>
                  <m:oMath xmlns:m="http://schemas.openxmlformats.org/officeDocument/2006/math">
                    <m:r>
                      <a:rPr lang="en-GB" sz="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endParaRPr lang="en-GB" sz="8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83EFA80-3590-4D04-9C9B-07FC879708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51" y="8172005"/>
                <a:ext cx="1036346" cy="12003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0" name="Picture 2">
            <a:extLst>
              <a:ext uri="{FF2B5EF4-FFF2-40B4-BE49-F238E27FC236}">
                <a16:creationId xmlns:a16="http://schemas.microsoft.com/office/drawing/2014/main" id="{5CB72CD7-9492-4D1F-BAF8-6B8C6EBE88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8" t="38600" r="15407" b="30700"/>
          <a:stretch/>
        </p:blipFill>
        <p:spPr bwMode="auto">
          <a:xfrm>
            <a:off x="1831075" y="7681884"/>
            <a:ext cx="1370021" cy="34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1" name="Group 60">
            <a:extLst>
              <a:ext uri="{FF2B5EF4-FFF2-40B4-BE49-F238E27FC236}">
                <a16:creationId xmlns:a16="http://schemas.microsoft.com/office/drawing/2014/main" id="{D4872C4C-37EF-495B-944A-79B0A47A1570}"/>
              </a:ext>
            </a:extLst>
          </p:cNvPr>
          <p:cNvGrpSpPr/>
          <p:nvPr/>
        </p:nvGrpSpPr>
        <p:grpSpPr>
          <a:xfrm>
            <a:off x="2166416" y="8306952"/>
            <a:ext cx="763799" cy="235446"/>
            <a:chOff x="312160" y="3556506"/>
            <a:chExt cx="1442625" cy="390696"/>
          </a:xfrm>
        </p:grpSpPr>
        <p:sp>
          <p:nvSpPr>
            <p:cNvPr id="62" name="Freeform 8">
              <a:extLst>
                <a:ext uri="{FF2B5EF4-FFF2-40B4-BE49-F238E27FC236}">
                  <a16:creationId xmlns:a16="http://schemas.microsoft.com/office/drawing/2014/main" id="{CCBE9A22-E6B1-4726-9004-91166DE6261E}"/>
                </a:ext>
              </a:extLst>
            </p:cNvPr>
            <p:cNvSpPr/>
            <p:nvPr/>
          </p:nvSpPr>
          <p:spPr>
            <a:xfrm>
              <a:off x="365762" y="3556506"/>
              <a:ext cx="261257" cy="162056"/>
            </a:xfrm>
            <a:custGeom>
              <a:avLst/>
              <a:gdLst>
                <a:gd name="connsiteX0" fmla="*/ 0 w 767178"/>
                <a:gd name="connsiteY0" fmla="*/ 14010 h 493049"/>
                <a:gd name="connsiteX1" fmla="*/ 391885 w 767178"/>
                <a:gd name="connsiteY1" fmla="*/ 492982 h 493049"/>
                <a:gd name="connsiteX2" fmla="*/ 731520 w 767178"/>
                <a:gd name="connsiteY2" fmla="*/ 48845 h 493049"/>
                <a:gd name="connsiteX3" fmla="*/ 740228 w 767178"/>
                <a:gd name="connsiteY3" fmla="*/ 31428 h 49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178" h="493049">
                  <a:moveTo>
                    <a:pt x="0" y="14010"/>
                  </a:moveTo>
                  <a:cubicBezTo>
                    <a:pt x="134982" y="250593"/>
                    <a:pt x="269965" y="487176"/>
                    <a:pt x="391885" y="492982"/>
                  </a:cubicBezTo>
                  <a:cubicBezTo>
                    <a:pt x="513805" y="498788"/>
                    <a:pt x="673463" y="125771"/>
                    <a:pt x="731520" y="48845"/>
                  </a:cubicBezTo>
                  <a:cubicBezTo>
                    <a:pt x="789577" y="-28081"/>
                    <a:pt x="764902" y="1673"/>
                    <a:pt x="740228" y="31428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/>
            </a:p>
          </p:txBody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AFBF8803-551A-4D68-A69A-3838308466F2}"/>
                </a:ext>
              </a:extLst>
            </p:cNvPr>
            <p:cNvSpPr/>
            <p:nvPr/>
          </p:nvSpPr>
          <p:spPr>
            <a:xfrm>
              <a:off x="661854" y="3556508"/>
              <a:ext cx="261257" cy="162056"/>
            </a:xfrm>
            <a:custGeom>
              <a:avLst/>
              <a:gdLst>
                <a:gd name="connsiteX0" fmla="*/ 0 w 767178"/>
                <a:gd name="connsiteY0" fmla="*/ 14010 h 493049"/>
                <a:gd name="connsiteX1" fmla="*/ 391885 w 767178"/>
                <a:gd name="connsiteY1" fmla="*/ 492982 h 493049"/>
                <a:gd name="connsiteX2" fmla="*/ 731520 w 767178"/>
                <a:gd name="connsiteY2" fmla="*/ 48845 h 493049"/>
                <a:gd name="connsiteX3" fmla="*/ 740228 w 767178"/>
                <a:gd name="connsiteY3" fmla="*/ 31428 h 49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178" h="493049">
                  <a:moveTo>
                    <a:pt x="0" y="14010"/>
                  </a:moveTo>
                  <a:cubicBezTo>
                    <a:pt x="134982" y="250593"/>
                    <a:pt x="269965" y="487176"/>
                    <a:pt x="391885" y="492982"/>
                  </a:cubicBezTo>
                  <a:cubicBezTo>
                    <a:pt x="513805" y="498788"/>
                    <a:pt x="673463" y="125771"/>
                    <a:pt x="731520" y="48845"/>
                  </a:cubicBezTo>
                  <a:cubicBezTo>
                    <a:pt x="789577" y="-28081"/>
                    <a:pt x="764902" y="1673"/>
                    <a:pt x="740228" y="31428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/>
            </a:p>
          </p:txBody>
        </p:sp>
        <p:sp>
          <p:nvSpPr>
            <p:cNvPr id="64" name="Freeform 27">
              <a:extLst>
                <a:ext uri="{FF2B5EF4-FFF2-40B4-BE49-F238E27FC236}">
                  <a16:creationId xmlns:a16="http://schemas.microsoft.com/office/drawing/2014/main" id="{EDCE7584-F612-4E9D-9CB0-937758C348F0}"/>
                </a:ext>
              </a:extLst>
            </p:cNvPr>
            <p:cNvSpPr/>
            <p:nvPr/>
          </p:nvSpPr>
          <p:spPr>
            <a:xfrm>
              <a:off x="1011547" y="3556506"/>
              <a:ext cx="261257" cy="162056"/>
            </a:xfrm>
            <a:custGeom>
              <a:avLst/>
              <a:gdLst>
                <a:gd name="connsiteX0" fmla="*/ 0 w 767178"/>
                <a:gd name="connsiteY0" fmla="*/ 14010 h 493049"/>
                <a:gd name="connsiteX1" fmla="*/ 391885 w 767178"/>
                <a:gd name="connsiteY1" fmla="*/ 492982 h 493049"/>
                <a:gd name="connsiteX2" fmla="*/ 731520 w 767178"/>
                <a:gd name="connsiteY2" fmla="*/ 48845 h 493049"/>
                <a:gd name="connsiteX3" fmla="*/ 740228 w 767178"/>
                <a:gd name="connsiteY3" fmla="*/ 31428 h 49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178" h="493049">
                  <a:moveTo>
                    <a:pt x="0" y="14010"/>
                  </a:moveTo>
                  <a:cubicBezTo>
                    <a:pt x="134982" y="250593"/>
                    <a:pt x="269965" y="487176"/>
                    <a:pt x="391885" y="492982"/>
                  </a:cubicBezTo>
                  <a:cubicBezTo>
                    <a:pt x="513805" y="498788"/>
                    <a:pt x="673463" y="125771"/>
                    <a:pt x="731520" y="48845"/>
                  </a:cubicBezTo>
                  <a:cubicBezTo>
                    <a:pt x="789577" y="-28081"/>
                    <a:pt x="764902" y="1673"/>
                    <a:pt x="740228" y="31428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/>
            </a:p>
          </p:txBody>
        </p:sp>
        <p:sp>
          <p:nvSpPr>
            <p:cNvPr id="65" name="Freeform 29">
              <a:extLst>
                <a:ext uri="{FF2B5EF4-FFF2-40B4-BE49-F238E27FC236}">
                  <a16:creationId xmlns:a16="http://schemas.microsoft.com/office/drawing/2014/main" id="{92170B5E-3DC5-4E12-8FEB-EF34193069D6}"/>
                </a:ext>
              </a:extLst>
            </p:cNvPr>
            <p:cNvSpPr/>
            <p:nvPr/>
          </p:nvSpPr>
          <p:spPr>
            <a:xfrm>
              <a:off x="1333767" y="3556506"/>
              <a:ext cx="261257" cy="162056"/>
            </a:xfrm>
            <a:custGeom>
              <a:avLst/>
              <a:gdLst>
                <a:gd name="connsiteX0" fmla="*/ 0 w 767178"/>
                <a:gd name="connsiteY0" fmla="*/ 14010 h 493049"/>
                <a:gd name="connsiteX1" fmla="*/ 391885 w 767178"/>
                <a:gd name="connsiteY1" fmla="*/ 492982 h 493049"/>
                <a:gd name="connsiteX2" fmla="*/ 731520 w 767178"/>
                <a:gd name="connsiteY2" fmla="*/ 48845 h 493049"/>
                <a:gd name="connsiteX3" fmla="*/ 740228 w 767178"/>
                <a:gd name="connsiteY3" fmla="*/ 31428 h 49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178" h="493049">
                  <a:moveTo>
                    <a:pt x="0" y="14010"/>
                  </a:moveTo>
                  <a:cubicBezTo>
                    <a:pt x="134982" y="250593"/>
                    <a:pt x="269965" y="487176"/>
                    <a:pt x="391885" y="492982"/>
                  </a:cubicBezTo>
                  <a:cubicBezTo>
                    <a:pt x="513805" y="498788"/>
                    <a:pt x="673463" y="125771"/>
                    <a:pt x="731520" y="48845"/>
                  </a:cubicBezTo>
                  <a:cubicBezTo>
                    <a:pt x="789577" y="-28081"/>
                    <a:pt x="764902" y="1673"/>
                    <a:pt x="740228" y="31428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D3294FB6-9E4C-4D3C-9BEC-A4377DF22CC0}"/>
                </a:ext>
              </a:extLst>
            </p:cNvPr>
            <p:cNvSpPr txBox="1"/>
            <p:nvPr/>
          </p:nvSpPr>
          <p:spPr>
            <a:xfrm>
              <a:off x="312160" y="3660149"/>
              <a:ext cx="480322" cy="280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00" b="1" dirty="0">
                  <a:solidFill>
                    <a:srgbClr val="FF0000"/>
                  </a:solidFill>
                </a:rPr>
                <a:t>+3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CAC5FF2-8995-4146-8132-A4BA786B0A92}"/>
                </a:ext>
              </a:extLst>
            </p:cNvPr>
            <p:cNvSpPr txBox="1"/>
            <p:nvPr/>
          </p:nvSpPr>
          <p:spPr>
            <a:xfrm>
              <a:off x="623345" y="3666307"/>
              <a:ext cx="480322" cy="280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00" b="1" dirty="0">
                  <a:solidFill>
                    <a:srgbClr val="FF0000"/>
                  </a:solidFill>
                </a:rPr>
                <a:t>+3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2B2F8B4-17B8-4F2A-969D-B861FE06A469}"/>
                </a:ext>
              </a:extLst>
            </p:cNvPr>
            <p:cNvSpPr txBox="1"/>
            <p:nvPr/>
          </p:nvSpPr>
          <p:spPr>
            <a:xfrm>
              <a:off x="987082" y="3664500"/>
              <a:ext cx="480322" cy="280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00" b="1" dirty="0">
                  <a:solidFill>
                    <a:srgbClr val="FF0000"/>
                  </a:solidFill>
                </a:rPr>
                <a:t>+3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99B5AE92-1D24-47CA-BD70-1991CA20F886}"/>
                </a:ext>
              </a:extLst>
            </p:cNvPr>
            <p:cNvSpPr txBox="1"/>
            <p:nvPr/>
          </p:nvSpPr>
          <p:spPr>
            <a:xfrm>
              <a:off x="1274463" y="3664500"/>
              <a:ext cx="480322" cy="280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00" b="1" dirty="0">
                  <a:solidFill>
                    <a:srgbClr val="FF0000"/>
                  </a:solidFill>
                </a:rPr>
                <a:t>+3</a:t>
              </a:r>
            </a:p>
          </p:txBody>
        </p:sp>
      </p:grpSp>
      <p:sp>
        <p:nvSpPr>
          <p:cNvPr id="71" name="Rounded Rectangle 26">
            <a:extLst>
              <a:ext uri="{FF2B5EF4-FFF2-40B4-BE49-F238E27FC236}">
                <a16:creationId xmlns:a16="http://schemas.microsoft.com/office/drawing/2014/main" id="{79651C98-21F2-47E6-B37C-F6BEB934482C}"/>
              </a:ext>
            </a:extLst>
          </p:cNvPr>
          <p:cNvSpPr/>
          <p:nvPr/>
        </p:nvSpPr>
        <p:spPr>
          <a:xfrm>
            <a:off x="3385098" y="7053711"/>
            <a:ext cx="1393815" cy="2435989"/>
          </a:xfrm>
          <a:prstGeom prst="roundRect">
            <a:avLst/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90FD887E-73A1-48BE-BB31-DFA5B0D4230F}"/>
                  </a:ext>
                </a:extLst>
              </p:cNvPr>
              <p:cNvSpPr txBox="1"/>
              <p:nvPr/>
            </p:nvSpPr>
            <p:spPr>
              <a:xfrm>
                <a:off x="3405905" y="7040204"/>
                <a:ext cx="141721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800" b="1" dirty="0"/>
                  <a:t>Key Concepts</a:t>
                </a:r>
              </a:p>
              <a:p>
                <a:r>
                  <a:rPr lang="en-GB" sz="800" b="1" dirty="0"/>
                  <a:t>Inequalities </a:t>
                </a:r>
                <a:r>
                  <a:rPr lang="en-GB" sz="800" dirty="0"/>
                  <a:t>show the </a:t>
                </a:r>
                <a:r>
                  <a:rPr lang="en-GB" sz="800" b="1" dirty="0"/>
                  <a:t>range</a:t>
                </a:r>
                <a:r>
                  <a:rPr lang="en-GB" sz="800" dirty="0"/>
                  <a:t> of numbers that satisfy a rule.</a:t>
                </a:r>
              </a:p>
              <a:p>
                <a14:m>
                  <m:oMath xmlns:m="http://schemas.openxmlformats.org/officeDocument/2006/math">
                    <m:r>
                      <a:rPr lang="en-GB" sz="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&lt;2</m:t>
                    </m:r>
                  </m:oMath>
                </a14:m>
                <a:r>
                  <a:rPr lang="en-GB" sz="800" dirty="0"/>
                  <a:t>  means </a:t>
                </a:r>
                <a14:m>
                  <m:oMath xmlns:m="http://schemas.openxmlformats.org/officeDocument/2006/math">
                    <m:r>
                      <a:rPr lang="en-GB" sz="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800" dirty="0"/>
                  <a:t> is less than 2</a:t>
                </a:r>
              </a:p>
              <a:p>
                <a14:m>
                  <m:oMath xmlns:m="http://schemas.openxmlformats.org/officeDocument/2006/math">
                    <m:r>
                      <a:rPr lang="en-GB" sz="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</m:oMath>
                </a14:m>
                <a:r>
                  <a:rPr lang="en-GB" sz="800" dirty="0"/>
                  <a:t>  means </a:t>
                </a:r>
                <a14:m>
                  <m:oMath xmlns:m="http://schemas.openxmlformats.org/officeDocument/2006/math">
                    <m:r>
                      <a:rPr lang="en-GB" sz="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800" dirty="0"/>
                  <a:t> is less than or	equal to 2</a:t>
                </a:r>
              </a:p>
              <a:p>
                <a14:m>
                  <m:oMath xmlns:m="http://schemas.openxmlformats.org/officeDocument/2006/math">
                    <m:r>
                      <a:rPr lang="en-GB" sz="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&gt;2</m:t>
                    </m:r>
                  </m:oMath>
                </a14:m>
                <a:r>
                  <a:rPr lang="en-GB" sz="800" dirty="0"/>
                  <a:t>  means </a:t>
                </a:r>
                <a14:m>
                  <m:oMath xmlns:m="http://schemas.openxmlformats.org/officeDocument/2006/math">
                    <m:r>
                      <a:rPr lang="en-GB" sz="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800" dirty="0"/>
                  <a:t> is greater 	than 2</a:t>
                </a:r>
              </a:p>
              <a:p>
                <a14:m>
                  <m:oMath xmlns:m="http://schemas.openxmlformats.org/officeDocument/2006/math">
                    <m:r>
                      <a:rPr lang="en-GB" sz="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sz="800" dirty="0"/>
                  <a:t> means </a:t>
                </a:r>
                <a14:m>
                  <m:oMath xmlns:m="http://schemas.openxmlformats.org/officeDocument/2006/math">
                    <m:r>
                      <a:rPr lang="en-GB" sz="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800" dirty="0"/>
                  <a:t> is greater   	than or equal to 2</a:t>
                </a:r>
              </a:p>
              <a:p>
                <a:endParaRPr lang="en-GB" sz="8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90FD887E-73A1-48BE-BB31-DFA5B0D42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905" y="7040204"/>
                <a:ext cx="1417219" cy="156966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>
            <a:extLst>
              <a:ext uri="{FF2B5EF4-FFF2-40B4-BE49-F238E27FC236}">
                <a16:creationId xmlns:a16="http://schemas.microsoft.com/office/drawing/2014/main" id="{8F08FCCC-83F1-4394-A1BC-C21101BFFC72}"/>
              </a:ext>
            </a:extLst>
          </p:cNvPr>
          <p:cNvSpPr txBox="1"/>
          <p:nvPr/>
        </p:nvSpPr>
        <p:spPr>
          <a:xfrm>
            <a:off x="3395583" y="8465190"/>
            <a:ext cx="1440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On a </a:t>
            </a:r>
            <a:r>
              <a:rPr lang="en-GB" sz="800" b="1" dirty="0"/>
              <a:t>number line </a:t>
            </a:r>
            <a:r>
              <a:rPr lang="en-GB" sz="800" dirty="0"/>
              <a:t>we use circles to highlight the key values:</a:t>
            </a:r>
          </a:p>
          <a:p>
            <a:r>
              <a:rPr lang="en-GB" sz="800" dirty="0"/>
              <a:t>    is used for less/greater than</a:t>
            </a:r>
          </a:p>
          <a:p>
            <a:endParaRPr lang="en-GB" sz="800" dirty="0"/>
          </a:p>
          <a:p>
            <a:r>
              <a:rPr lang="en-GB" sz="800" dirty="0"/>
              <a:t>    is used for less/greater than     	or equal to 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24BF379B-7F17-4E64-B32A-7167E23F049E}"/>
              </a:ext>
            </a:extLst>
          </p:cNvPr>
          <p:cNvSpPr/>
          <p:nvPr/>
        </p:nvSpPr>
        <p:spPr>
          <a:xfrm>
            <a:off x="3438604" y="8882711"/>
            <a:ext cx="103115" cy="908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534EDEC7-AA0B-4177-AB9F-961A2D10AC1B}"/>
              </a:ext>
            </a:extLst>
          </p:cNvPr>
          <p:cNvSpPr/>
          <p:nvPr/>
        </p:nvSpPr>
        <p:spPr>
          <a:xfrm>
            <a:off x="3432095" y="9149275"/>
            <a:ext cx="103115" cy="908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01873C-74A8-4F90-BEAF-4D973A46F8B0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3549" y="1883612"/>
            <a:ext cx="990397" cy="13682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2EFB82-93D4-40F4-83D2-5424FAB6F6B9}"/>
              </a:ext>
            </a:extLst>
          </p:cNvPr>
          <p:cNvPicPr>
            <a:picLocks noChangeAspect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6651" y="3929693"/>
            <a:ext cx="1110896" cy="1552046"/>
          </a:xfrm>
          <a:prstGeom prst="rect">
            <a:avLst/>
          </a:prstGeom>
        </p:spPr>
      </p:pic>
      <p:sp>
        <p:nvSpPr>
          <p:cNvPr id="52" name="Rounded Rectangle 26">
            <a:extLst>
              <a:ext uri="{FF2B5EF4-FFF2-40B4-BE49-F238E27FC236}">
                <a16:creationId xmlns:a16="http://schemas.microsoft.com/office/drawing/2014/main" id="{1A7B20E5-9DCF-4448-8C18-80EA3124374C}"/>
              </a:ext>
            </a:extLst>
          </p:cNvPr>
          <p:cNvSpPr/>
          <p:nvPr/>
        </p:nvSpPr>
        <p:spPr>
          <a:xfrm>
            <a:off x="1728466" y="3747105"/>
            <a:ext cx="2711742" cy="1667317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Concept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Percentages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Calculating percentages of an amount without a calculator: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10% = divide the value by 10</a:t>
            </a:r>
          </a:p>
          <a:p>
            <a:r>
              <a:rPr lang="en-GB" sz="800" dirty="0">
                <a:solidFill>
                  <a:schemeClr val="tx1"/>
                </a:solidFill>
              </a:rPr>
              <a:t>1% = divide the value by 100</a:t>
            </a:r>
          </a:p>
          <a:p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Calculating percentages of an amount with a calculator: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Amount ×   percentage as a decimal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4" name="Rounded Rectangle 26">
            <a:extLst>
              <a:ext uri="{FF2B5EF4-FFF2-40B4-BE49-F238E27FC236}">
                <a16:creationId xmlns:a16="http://schemas.microsoft.com/office/drawing/2014/main" id="{D8038DA1-FF8F-45EB-BD29-0E0F1A623DC9}"/>
              </a:ext>
            </a:extLst>
          </p:cNvPr>
          <p:cNvSpPr/>
          <p:nvPr/>
        </p:nvSpPr>
        <p:spPr>
          <a:xfrm>
            <a:off x="4568057" y="3739956"/>
            <a:ext cx="1903443" cy="757983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Concept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Percentage increase/decrease: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Amount × (1 ± percentage as a decimal)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B6D9B2D-29CF-4F16-877E-FE3436A53A1E}"/>
              </a:ext>
            </a:extLst>
          </p:cNvPr>
          <p:cNvPicPr>
            <a:picLocks noChangeAspect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54558" y="4565186"/>
            <a:ext cx="1214115" cy="929912"/>
          </a:xfrm>
          <a:prstGeom prst="rect">
            <a:avLst/>
          </a:prstGeom>
        </p:spPr>
      </p:pic>
      <p:grpSp>
        <p:nvGrpSpPr>
          <p:cNvPr id="82" name="Group 81">
            <a:extLst>
              <a:ext uri="{FF2B5EF4-FFF2-40B4-BE49-F238E27FC236}">
                <a16:creationId xmlns:a16="http://schemas.microsoft.com/office/drawing/2014/main" id="{ABD185A5-4491-432F-AD99-D11B00B30A70}"/>
              </a:ext>
            </a:extLst>
          </p:cNvPr>
          <p:cNvGrpSpPr/>
          <p:nvPr/>
        </p:nvGrpSpPr>
        <p:grpSpPr>
          <a:xfrm>
            <a:off x="1937886" y="1558594"/>
            <a:ext cx="4405764" cy="3939568"/>
            <a:chOff x="7348232" y="1787200"/>
            <a:chExt cx="11383700" cy="9873864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FCC87FAA-148E-423D-8991-98F073CEE1DD}"/>
                </a:ext>
              </a:extLst>
            </p:cNvPr>
            <p:cNvSpPr txBox="1"/>
            <p:nvPr/>
          </p:nvSpPr>
          <p:spPr>
            <a:xfrm>
              <a:off x="7348232" y="1787200"/>
              <a:ext cx="477312" cy="5399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800" b="1" dirty="0"/>
            </a:p>
          </p:txBody>
        </p:sp>
        <p:sp>
          <p:nvSpPr>
            <p:cNvPr id="84" name="Rounded Rectangle 33">
              <a:extLst>
                <a:ext uri="{FF2B5EF4-FFF2-40B4-BE49-F238E27FC236}">
                  <a16:creationId xmlns:a16="http://schemas.microsoft.com/office/drawing/2014/main" id="{98156165-2BED-48A9-9FB6-B711D24D43D4}"/>
                </a:ext>
              </a:extLst>
            </p:cNvPr>
            <p:cNvSpPr/>
            <p:nvPr/>
          </p:nvSpPr>
          <p:spPr>
            <a:xfrm>
              <a:off x="14688934" y="9275778"/>
              <a:ext cx="4042998" cy="2385286"/>
            </a:xfrm>
            <a:prstGeom prst="roundRect">
              <a:avLst>
                <a:gd name="adj" fmla="val 10268"/>
              </a:avLst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73794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</TotalTime>
  <Words>496</Words>
  <Application>Microsoft Office PowerPoint</Application>
  <PresentationFormat>A4 Paper (210x297 mm)</PresentationFormat>
  <Paragraphs>155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D Corner</dc:creator>
  <cp:lastModifiedBy>Mr. A. Brown</cp:lastModifiedBy>
  <cp:revision>17</cp:revision>
  <dcterms:created xsi:type="dcterms:W3CDTF">2024-10-17T15:14:42Z</dcterms:created>
  <dcterms:modified xsi:type="dcterms:W3CDTF">2024-11-07T14:49:03Z</dcterms:modified>
</cp:coreProperties>
</file>