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01110-4F1B-4AE4-BB28-1E8A3111C3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DC87A0-C016-4774-BA2A-4E45DAD487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EDBA49-E517-4D75-8192-EC97CCE3C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7098-31D3-4D37-A3A3-957B0AB7B542}" type="datetimeFigureOut">
              <a:rPr lang="en-GB" smtClean="0"/>
              <a:t>28/06/2021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E0C780-60F0-4E37-B78C-412620E50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3B38E-301F-45D2-A93A-DAD17FA9D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1A97-3643-40E1-AD8B-F90FE79783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623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FEDF8-7BFF-46A5-8A06-7BE77BAD1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A1C965-157E-4FF9-94A9-AF177108A2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420F6F-F706-4524-9B4A-AA7237A5C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7098-31D3-4D37-A3A3-957B0AB7B542}" type="datetimeFigureOut">
              <a:rPr lang="en-GB" smtClean="0"/>
              <a:t>28/06/2021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9C99A-4E4D-48F3-85C3-08F7D65A5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CAA6C-74B2-4377-8D01-C3384CAFC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1A97-3643-40E1-AD8B-F90FE79783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053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DC5061-11B0-41D6-9A47-31C90BCB9E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B703CE-55C7-47BB-8CAA-BAF4025DFA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109E8D-90B4-47B0-91D6-43479C962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7098-31D3-4D37-A3A3-957B0AB7B542}" type="datetimeFigureOut">
              <a:rPr lang="en-GB" smtClean="0"/>
              <a:t>28/06/2021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DF4837-478A-419F-80B5-E893E669A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162556-4AB7-4879-91CF-CA8340CB2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1A97-3643-40E1-AD8B-F90FE79783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215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10739-8C04-4FA2-8A69-EAC601536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64760F-B835-440C-B261-CE9120F546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2BBEC6-E56E-4D51-A7C3-194D04491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7098-31D3-4D37-A3A3-957B0AB7B542}" type="datetimeFigureOut">
              <a:rPr lang="en-GB" smtClean="0"/>
              <a:t>28/06/2021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2E50EE-CDBA-4545-A39D-6B60ADE21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80D1C-892D-4B73-80D6-529DD4F84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1A97-3643-40E1-AD8B-F90FE79783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6841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F39FB-82D2-4602-BD35-EAEAFB3F7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31C1FC-7F02-4BD5-9E68-03E4A0F348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B42CDF-A74D-479C-A60E-EF92D1C24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7098-31D3-4D37-A3A3-957B0AB7B542}" type="datetimeFigureOut">
              <a:rPr lang="en-GB" smtClean="0"/>
              <a:t>28/06/2021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112C79-EBA7-46FD-B241-242D7AEEC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31E215-6E23-477B-B593-8553044FE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1A97-3643-40E1-AD8B-F90FE79783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386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E395F-90B4-483D-A7CD-100FAD937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781A5-0473-4940-871D-3A0C6808A0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C2A1C0-650B-47D3-8119-721CFC9D6B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8F532C-2592-4D0F-B936-B8A5100BF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7098-31D3-4D37-A3A3-957B0AB7B542}" type="datetimeFigureOut">
              <a:rPr lang="en-GB" smtClean="0"/>
              <a:t>28/06/2021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A96653-B58A-4019-8AB7-C6B3B641B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819AB8-054A-4162-B10F-B2B8B91CC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1A97-3643-40E1-AD8B-F90FE79783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102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050D2-FFFB-468C-9E9A-94F7E1C2A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53ECEC-F876-44A1-9C5D-E95BEF6067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4FE047-FE2C-486A-8F33-6022010849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DEEA2A-A858-4D8D-9B80-AA36749CDB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495B9A-EA2B-4AA7-9AEA-7BFCDA1BC3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132ABB-8EC8-43DC-9060-F2D59D15A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7098-31D3-4D37-A3A3-957B0AB7B542}" type="datetimeFigureOut">
              <a:rPr lang="en-GB" smtClean="0"/>
              <a:t>28/06/2021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F9C26A-0574-42A9-AD0C-7841DA842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5F9650-4282-4E50-B20D-5A4CF2F81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1A97-3643-40E1-AD8B-F90FE79783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30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591D9-1276-4549-863A-17F53A855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074C0-4B2D-4FB2-B4DF-FABE46480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7098-31D3-4D37-A3A3-957B0AB7B542}" type="datetimeFigureOut">
              <a:rPr lang="en-GB" smtClean="0"/>
              <a:t>28/06/2021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1CCE9D-E0A1-4679-B123-3E25CFB40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5327E6-C09F-4A78-933F-DBCF308FE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1A97-3643-40E1-AD8B-F90FE79783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713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911084-C918-4147-B178-76102E8BB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7098-31D3-4D37-A3A3-957B0AB7B542}" type="datetimeFigureOut">
              <a:rPr lang="en-GB" smtClean="0"/>
              <a:t>28/06/2021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C6F604-EF4B-44D8-AC77-0F5D5180B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8A05BE-E2EA-42F2-8B46-DB5A18B85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1A97-3643-40E1-AD8B-F90FE79783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440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C3A8F-03EA-413E-9170-F4DB8C2B1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119AD-D5E7-4B01-9226-218F6B705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D37F68-F8A3-4A71-9A2F-448D34D08A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4FAB07-F2FF-4A6A-8770-174AA3330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7098-31D3-4D37-A3A3-957B0AB7B542}" type="datetimeFigureOut">
              <a:rPr lang="en-GB" smtClean="0"/>
              <a:t>28/06/2021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6C527-B03F-44A8-9D87-8B93DCEF5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F4FD4A-1DD4-4B80-8354-84C49E17A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1A97-3643-40E1-AD8B-F90FE79783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0931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2C115-0EFC-4906-BF29-4DB9B5B6F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D2ACA9-371F-4546-8CD9-6277243CB8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9480E1-1F9D-4607-BDD1-3E93927DF4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EDADF7-7681-4010-953A-2C1584ACE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7098-31D3-4D37-A3A3-957B0AB7B542}" type="datetimeFigureOut">
              <a:rPr lang="en-GB" smtClean="0"/>
              <a:t>28/06/2021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2D2E81-6952-4D30-B430-E634D5718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92CC69-0A16-409C-869F-9BC3EC7F6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1A97-3643-40E1-AD8B-F90FE79783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453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26EF77-5740-4B6C-9480-93A54D541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863355-9348-47C6-B00D-E9958B6F25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B9571B-6464-433D-A975-341614E785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A7098-31D3-4D37-A3A3-957B0AB7B542}" type="datetimeFigureOut">
              <a:rPr lang="en-GB" smtClean="0"/>
              <a:t>28/06/2021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F88C6-987D-4492-828B-47702E569B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48B2EC-348E-4AEF-926D-06A6F6BC13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81A97-3643-40E1-AD8B-F90FE79783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7446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lassroom.thenational.academy/lessons/incomplete-sentences-and-tense-c8tp2d" TargetMode="External"/><Relationship Id="rId2" Type="http://schemas.openxmlformats.org/officeDocument/2006/relationships/hyperlink" Target="https://classroom.thenational.academy/lessons/capital-letters-and-irregular-verbs-6gvp8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classroom.thenational.academy/lessons/incomplete-sentences-6gw38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lassroom.thenational.academy/lessons/direct-speech-moving-dialogue-tags-and-using-pronouns-61gkgc" TargetMode="External"/><Relationship Id="rId2" Type="http://schemas.openxmlformats.org/officeDocument/2006/relationships/hyperlink" Target="https://classroom.thenational.academy/lessons/punctuating-speech-correctly-crwp6c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s://classroom.thenational.academy/lessons/descriptive-writing-responding-to-a-setting-stimulus-6wrp6c" TargetMode="External"/><Relationship Id="rId4" Type="http://schemas.openxmlformats.org/officeDocument/2006/relationships/hyperlink" Target="https://classroom.thenational.academy/lessons/breaking-up-direct-speech-with-dialogue-tags-and-introducing-additional-speakers-6cwk8r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classroom.thenational.academy/lessons/thinking-about-structure-a-haunted-house-by-virginia-woolf-cnh32t" TargetMode="External"/><Relationship Id="rId7" Type="http://schemas.openxmlformats.org/officeDocument/2006/relationships/hyperlink" Target="https://classroom.thenational.academy/lessons/developing-a-personal-response-to-a-short-story-ten-minutes-musing-by-alice-dunbar-nelson-6xgkac" TargetMode="External"/><Relationship Id="rId2" Type="http://schemas.openxmlformats.org/officeDocument/2006/relationships/hyperlink" Target="https://classroom.thenational.academy/lessons/reading-for-meaning-a-haunted-house-by-virginia-woolf-chjk8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lassroom.thenational.academy/lessons/reading-for-meaning-ten-minutes-musing-by-alice-dunbar-nelson-74vkjc" TargetMode="External"/><Relationship Id="rId5" Type="http://schemas.openxmlformats.org/officeDocument/2006/relationships/hyperlink" Target="https://classroom.thenational.academy/lessons/giving-a-personal-response-a-haunted-house-by-virginia-woolf-crv3gc" TargetMode="External"/><Relationship Id="rId4" Type="http://schemas.openxmlformats.org/officeDocument/2006/relationships/hyperlink" Target="https://classroom.thenational.academy/lessons/language-analysis-a-haunted-house-by-virginia-woolf-64tp4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519BF9-EF81-4BA2-9038-656B2CCEA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202473"/>
            <a:ext cx="11582400" cy="736600"/>
          </a:xfrm>
          <a:ln w="57150"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algn="ctr"/>
            <a:r>
              <a:rPr lang="en-GB" sz="3200" dirty="0"/>
              <a:t>Summer to Success – </a:t>
            </a:r>
            <a:r>
              <a:rPr lang="en-GB" sz="3200" dirty="0" smtClean="0"/>
              <a:t>Year 6 into Year 7</a:t>
            </a:r>
            <a:endParaRPr lang="en-GB" sz="3200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254DE77-319F-4E1D-ADF5-A0073BDDE4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1097815"/>
              </p:ext>
            </p:extLst>
          </p:nvPr>
        </p:nvGraphicFramePr>
        <p:xfrm>
          <a:off x="355600" y="1014949"/>
          <a:ext cx="11582400" cy="5749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1497">
                  <a:extLst>
                    <a:ext uri="{9D8B030D-6E8A-4147-A177-3AD203B41FA5}">
                      <a16:colId xmlns:a16="http://schemas.microsoft.com/office/drawing/2014/main" val="607911703"/>
                    </a:ext>
                  </a:extLst>
                </a:gridCol>
                <a:gridCol w="5476603">
                  <a:extLst>
                    <a:ext uri="{9D8B030D-6E8A-4147-A177-3AD203B41FA5}">
                      <a16:colId xmlns:a16="http://schemas.microsoft.com/office/drawing/2014/main" val="1366277947"/>
                    </a:ext>
                  </a:extLst>
                </a:gridCol>
                <a:gridCol w="5194300">
                  <a:extLst>
                    <a:ext uri="{9D8B030D-6E8A-4147-A177-3AD203B41FA5}">
                      <a16:colId xmlns:a16="http://schemas.microsoft.com/office/drawing/2014/main" val="1040856113"/>
                    </a:ext>
                  </a:extLst>
                </a:gridCol>
              </a:tblGrid>
              <a:tr h="317462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Content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Reading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0869452"/>
                  </a:ext>
                </a:extLst>
              </a:tr>
              <a:tr h="631581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Week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https://classroom.thenational.academy/lessons/past-simple-verbs-and-capital-letters-6xk30e</a:t>
                      </a:r>
                    </a:p>
                    <a:p>
                      <a:r>
                        <a:rPr lang="en-GB" sz="1200" dirty="0" smtClean="0"/>
                        <a:t>https://classroom.thenational.academy/lessons/subject-verb-agreement-6wtp2c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Reading for pleasure</a:t>
                      </a:r>
                      <a:r>
                        <a:rPr lang="en-GB" sz="1200" b="1" baseline="0" dirty="0" smtClean="0"/>
                        <a:t> </a:t>
                      </a:r>
                      <a:r>
                        <a:rPr lang="en-GB" sz="1200" baseline="0" dirty="0" smtClean="0"/>
                        <a:t>– choose a book of your own or one of the books from our recommended reading list. You can find free e-books online, audio books on audible or borrow a book from a local library. 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215100"/>
                  </a:ext>
                </a:extLst>
              </a:tr>
              <a:tr h="631581">
                <a:tc>
                  <a:txBody>
                    <a:bodyPr/>
                    <a:lstStyle/>
                    <a:p>
                      <a:r>
                        <a:rPr lang="en-GB" dirty="0"/>
                        <a:t>Week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hlinkClick r:id="rId2"/>
                        </a:rPr>
                        <a:t>https://classroom.thenational.academy/lessons/capital-letters-and-irregular-verbs-6gvp8e</a:t>
                      </a:r>
                      <a:endParaRPr lang="en-GB" sz="1200" dirty="0" smtClean="0"/>
                    </a:p>
                    <a:p>
                      <a:r>
                        <a:rPr lang="en-GB" sz="1200" dirty="0" smtClean="0"/>
                        <a:t>https://classroom.thenational.academy/lessons/singular-and-plural-subjects-6njkcc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Reading for pleasure</a:t>
                      </a:r>
                      <a:r>
                        <a:rPr lang="en-GB" sz="1200" b="1" baseline="0" dirty="0" smtClean="0"/>
                        <a:t> </a:t>
                      </a:r>
                      <a:r>
                        <a:rPr lang="en-GB" sz="1200" baseline="0" dirty="0" smtClean="0"/>
                        <a:t>– choose a book of your own or one of the books from our recommended reading list. You can find free e-books online, audio books on audible or borrow a book from a local library. 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364410"/>
                  </a:ext>
                </a:extLst>
              </a:tr>
              <a:tr h="812033">
                <a:tc>
                  <a:txBody>
                    <a:bodyPr/>
                    <a:lstStyle/>
                    <a:p>
                      <a:r>
                        <a:rPr lang="en-GB" dirty="0"/>
                        <a:t>Week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hlinkClick r:id="rId3"/>
                        </a:rPr>
                        <a:t>https://classroom.thenational.academy/lessons/incomplete-sentences-and-tense-c8tp2d</a:t>
                      </a:r>
                      <a:endParaRPr lang="en-GB" sz="1200" dirty="0" smtClean="0"/>
                    </a:p>
                    <a:p>
                      <a:r>
                        <a:rPr lang="en-GB" sz="1200" dirty="0" smtClean="0"/>
                        <a:t>https://classroom.thenational.academy/lessons/fused-sentences-and-capital-letters-75h3ge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Reading for pleasure</a:t>
                      </a:r>
                      <a:r>
                        <a:rPr lang="en-GB" sz="1200" b="1" baseline="0" dirty="0" smtClean="0"/>
                        <a:t> </a:t>
                      </a:r>
                      <a:r>
                        <a:rPr lang="en-GB" sz="1200" baseline="0" dirty="0" smtClean="0"/>
                        <a:t>– choose a book of your own or one of the books from our recommended reading list. You can find free e-books online, audio books on audible or borrow a book from a local library. 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488214"/>
                  </a:ext>
                </a:extLst>
              </a:tr>
              <a:tr h="631581">
                <a:tc>
                  <a:txBody>
                    <a:bodyPr/>
                    <a:lstStyle/>
                    <a:p>
                      <a:r>
                        <a:rPr lang="en-GB" dirty="0"/>
                        <a:t>Week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hlinkClick r:id="rId4"/>
                        </a:rPr>
                        <a:t>https://classroom.thenational.academy/lessons/incomplete-sentences-6gw38t</a:t>
                      </a:r>
                      <a:endParaRPr lang="en-GB" sz="1200" dirty="0" smtClean="0"/>
                    </a:p>
                    <a:p>
                      <a:r>
                        <a:rPr lang="en-GB" sz="1200" dirty="0" smtClean="0"/>
                        <a:t>https://classroom.thenational.academy/lessons/descriptive-writing-responding-to-a-setting-stimulus-6wrp6c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Reading for pleasure</a:t>
                      </a:r>
                      <a:r>
                        <a:rPr lang="en-GB" sz="1200" b="1" baseline="0" dirty="0" smtClean="0"/>
                        <a:t> </a:t>
                      </a:r>
                      <a:r>
                        <a:rPr lang="en-GB" sz="1200" baseline="0" dirty="0" smtClean="0"/>
                        <a:t>– choose a book of your own or one of the books from our recommended reading list. You can find free e-books online, audio books on audible or borrow a book from a local library. 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790134"/>
                  </a:ext>
                </a:extLst>
              </a:tr>
              <a:tr h="631581">
                <a:tc>
                  <a:txBody>
                    <a:bodyPr/>
                    <a:lstStyle/>
                    <a:p>
                      <a:r>
                        <a:rPr lang="en-GB" dirty="0"/>
                        <a:t>Week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https://classroom.thenational.academy/lessons/descriptive-writing-responding-to-an-image-stimulus-cdh68t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Reading for pleasure</a:t>
                      </a:r>
                      <a:r>
                        <a:rPr lang="en-GB" sz="1200" b="1" baseline="0" dirty="0" smtClean="0"/>
                        <a:t> </a:t>
                      </a:r>
                      <a:r>
                        <a:rPr lang="en-GB" sz="1200" baseline="0" dirty="0" smtClean="0"/>
                        <a:t>– choose a book of your own or one of the books from our recommended reading list. You can find free e-books online, audio books on audible or borrow a book from a local library. 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04419"/>
                  </a:ext>
                </a:extLst>
              </a:tr>
              <a:tr h="631581">
                <a:tc>
                  <a:txBody>
                    <a:bodyPr/>
                    <a:lstStyle/>
                    <a:p>
                      <a:r>
                        <a:rPr lang="en-GB" dirty="0"/>
                        <a:t>Week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https://classroom.thenational.academy/lessons/use-of-symbolism-in-your-writing-6xjkad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Reading for pleasure</a:t>
                      </a:r>
                      <a:r>
                        <a:rPr lang="en-GB" sz="1200" b="1" baseline="0" dirty="0" smtClean="0"/>
                        <a:t> </a:t>
                      </a:r>
                      <a:r>
                        <a:rPr lang="en-GB" sz="1200" baseline="0" dirty="0" smtClean="0"/>
                        <a:t>– choose a book of your own or one of the books from our recommended reading list. You can find free e-books online, audio books on audible or borrow a book from a local library. 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492940"/>
                  </a:ext>
                </a:extLst>
              </a:tr>
              <a:tr h="631581">
                <a:tc>
                  <a:txBody>
                    <a:bodyPr/>
                    <a:lstStyle/>
                    <a:p>
                      <a:r>
                        <a:rPr lang="en-GB" dirty="0"/>
                        <a:t>Week 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https://classroom.thenational.academy/lessons/narrative-writing-6rrkgt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Reading for pleasure</a:t>
                      </a:r>
                      <a:r>
                        <a:rPr lang="en-GB" sz="1200" b="1" baseline="0" dirty="0" smtClean="0"/>
                        <a:t> </a:t>
                      </a:r>
                      <a:r>
                        <a:rPr lang="en-GB" sz="1200" baseline="0" dirty="0" smtClean="0"/>
                        <a:t>– choose a book of your own or one of the books from our recommended reading list. You can find free e-books online, audio books on audible or borrow a book from a local library. 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5521957"/>
                  </a:ext>
                </a:extLst>
              </a:tr>
              <a:tr h="719927">
                <a:tc>
                  <a:txBody>
                    <a:bodyPr/>
                    <a:lstStyle/>
                    <a:p>
                      <a:r>
                        <a:rPr lang="en-GB" dirty="0"/>
                        <a:t>Week 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Book Review</a:t>
                      </a:r>
                      <a:r>
                        <a:rPr lang="en-GB" sz="1200" baseline="0" dirty="0" smtClean="0"/>
                        <a:t> – complete a book review on one of the books you have read over the summer. Use the </a:t>
                      </a:r>
                      <a:r>
                        <a:rPr lang="en-GB" sz="1200" baseline="0" dirty="0" smtClean="0"/>
                        <a:t>template to help you.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Reading for pleasure</a:t>
                      </a:r>
                      <a:r>
                        <a:rPr lang="en-GB" sz="1200" b="1" baseline="0" dirty="0" smtClean="0"/>
                        <a:t> </a:t>
                      </a:r>
                      <a:r>
                        <a:rPr lang="en-GB" sz="1200" baseline="0" dirty="0" smtClean="0"/>
                        <a:t>– choose a book of your own or one of the books from our recommended reading list. You can find free e-books online, audio books on audible or borrow a book from a local library. 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871405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A2F01A3F-354B-4870-995B-30CF41B3D3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68742" y="278349"/>
            <a:ext cx="640081" cy="584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399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519BF9-EF81-4BA2-9038-656B2CCEA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" y="190457"/>
            <a:ext cx="12019280" cy="736600"/>
          </a:xfrm>
          <a:ln w="57150"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algn="ctr"/>
            <a:r>
              <a:rPr lang="en-GB" sz="3200" dirty="0"/>
              <a:t>Summer to Success – </a:t>
            </a:r>
            <a:r>
              <a:rPr lang="en-GB" sz="3200" dirty="0" smtClean="0"/>
              <a:t>Year 7 into Year 8</a:t>
            </a:r>
            <a:endParaRPr lang="en-GB" sz="3200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254DE77-319F-4E1D-ADF5-A0073BDDE4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5964137"/>
              </p:ext>
            </p:extLst>
          </p:nvPr>
        </p:nvGraphicFramePr>
        <p:xfrm>
          <a:off x="50800" y="1002933"/>
          <a:ext cx="12019280" cy="5829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656">
                  <a:extLst>
                    <a:ext uri="{9D8B030D-6E8A-4147-A177-3AD203B41FA5}">
                      <a16:colId xmlns:a16="http://schemas.microsoft.com/office/drawing/2014/main" val="607911703"/>
                    </a:ext>
                  </a:extLst>
                </a:gridCol>
                <a:gridCol w="5824104">
                  <a:extLst>
                    <a:ext uri="{9D8B030D-6E8A-4147-A177-3AD203B41FA5}">
                      <a16:colId xmlns:a16="http://schemas.microsoft.com/office/drawing/2014/main" val="1366277947"/>
                    </a:ext>
                  </a:extLst>
                </a:gridCol>
                <a:gridCol w="5303520">
                  <a:extLst>
                    <a:ext uri="{9D8B030D-6E8A-4147-A177-3AD203B41FA5}">
                      <a16:colId xmlns:a16="http://schemas.microsoft.com/office/drawing/2014/main" val="1040856113"/>
                    </a:ext>
                  </a:extLst>
                </a:gridCol>
              </a:tblGrid>
              <a:tr h="35602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Content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Reading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0869452"/>
                  </a:ext>
                </a:extLst>
              </a:tr>
              <a:tr h="603798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Week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hlinkClick r:id="rId2"/>
                        </a:rPr>
                        <a:t>https://classroom.thenational.academy/lessons/punctuating-speech-correctly-crwp6c</a:t>
                      </a:r>
                      <a:endParaRPr lang="en-GB" sz="1200" dirty="0" smtClean="0"/>
                    </a:p>
                    <a:p>
                      <a:r>
                        <a:rPr lang="en-GB" sz="1200" dirty="0" smtClean="0"/>
                        <a:t>https://classroom.thenational.academy/lessons/direct-speech-varying-punctuation-and-dialogue-tags-cdgkec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1" dirty="0" smtClean="0"/>
                        <a:t>Reading for pleasure</a:t>
                      </a:r>
                      <a:r>
                        <a:rPr lang="en-GB" sz="1050" b="1" baseline="0" dirty="0" smtClean="0"/>
                        <a:t> </a:t>
                      </a:r>
                      <a:r>
                        <a:rPr lang="en-GB" sz="1050" baseline="0" dirty="0" smtClean="0"/>
                        <a:t>– choose a book of your own or one of the books from our recommended reading list. You can find free e-books online, audio books on audible or borrow a book from a local library. </a:t>
                      </a:r>
                      <a:endParaRPr lang="en-GB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215100"/>
                  </a:ext>
                </a:extLst>
              </a:tr>
              <a:tr h="65605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Week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hlinkClick r:id="rId3"/>
                        </a:rPr>
                        <a:t>https://classroom.thenational.academy/lessons/direct-speech-moving-dialogue-tags-and-using-pronouns-61gkgc</a:t>
                      </a:r>
                      <a:endParaRPr lang="en-GB" sz="1200" dirty="0" smtClean="0"/>
                    </a:p>
                    <a:p>
                      <a:r>
                        <a:rPr lang="en-GB" sz="1200" dirty="0" smtClean="0"/>
                        <a:t>https://classroom.thenational.academy/lessons/breaking-up-direct-speech-with-dialogue-tags-cnjkgd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1" dirty="0" smtClean="0"/>
                        <a:t>Reading for pleasure</a:t>
                      </a:r>
                      <a:r>
                        <a:rPr lang="en-GB" sz="1050" b="1" baseline="0" dirty="0" smtClean="0"/>
                        <a:t> </a:t>
                      </a:r>
                      <a:r>
                        <a:rPr lang="en-GB" sz="1050" baseline="0" dirty="0" smtClean="0"/>
                        <a:t>– choose a book of your own or one of the books from our recommended reading list. You can find free e-books online, audio books on audible or borrow a book from a local library. </a:t>
                      </a:r>
                      <a:endParaRPr lang="en-GB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364410"/>
                  </a:ext>
                </a:extLst>
              </a:tr>
              <a:tr h="551547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Week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hlinkClick r:id="rId4"/>
                        </a:rPr>
                        <a:t>https://classroom.thenational.academy/lessons/breaking-up-direct-speech-with-dialogue-tags-and-introducing-additional-speakers-6cwk8r</a:t>
                      </a:r>
                      <a:endParaRPr lang="en-GB" sz="1200" dirty="0" smtClean="0"/>
                    </a:p>
                    <a:p>
                      <a:r>
                        <a:rPr lang="en-GB" sz="1200" dirty="0" smtClean="0"/>
                        <a:t>https://classroom.thenational.academy/lessons/punctuating-speech-correctly-applying-the-rules-when-writing-creatively-6mvp2r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1" dirty="0" smtClean="0"/>
                        <a:t>Reading for pleasure</a:t>
                      </a:r>
                      <a:r>
                        <a:rPr lang="en-GB" sz="1050" b="1" baseline="0" dirty="0" smtClean="0"/>
                        <a:t> </a:t>
                      </a:r>
                      <a:r>
                        <a:rPr lang="en-GB" sz="1050" baseline="0" dirty="0" smtClean="0"/>
                        <a:t>– choose a book of your own or one of the books from our recommended reading list. You can find free e-books online, audio books on audible or borrow a book from a local library. </a:t>
                      </a:r>
                      <a:endParaRPr lang="en-GB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488214"/>
                  </a:ext>
                </a:extLst>
              </a:tr>
              <a:tr h="65605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Week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hlinkClick r:id="rId5"/>
                        </a:rPr>
                        <a:t>https://classroom.thenational.academy/lessons/descriptive-writing-responding-to-a-setting-stimulus-6wrp6c</a:t>
                      </a:r>
                      <a:endParaRPr lang="en-GB" sz="1200" dirty="0" smtClean="0"/>
                    </a:p>
                    <a:p>
                      <a:r>
                        <a:rPr lang="en-GB" sz="1200" dirty="0" smtClean="0"/>
                        <a:t>https://classroom.thenational.academy/lessons/punctuating-speech-correctly-applying-the-rules-when-writing-creatively-6mvp2r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1" dirty="0" smtClean="0"/>
                        <a:t>Reading for pleasure</a:t>
                      </a:r>
                      <a:r>
                        <a:rPr lang="en-GB" sz="1050" b="1" baseline="0" dirty="0" smtClean="0"/>
                        <a:t> </a:t>
                      </a:r>
                      <a:r>
                        <a:rPr lang="en-GB" sz="1050" baseline="0" dirty="0" smtClean="0"/>
                        <a:t>– choose a book of your own or one of the books from our recommended reading list. You can find free e-books online, audio books on audible or borrow a book from a local library. </a:t>
                      </a:r>
                      <a:endParaRPr lang="en-GB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790134"/>
                  </a:ext>
                </a:extLst>
              </a:tr>
              <a:tr h="556281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Week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https://classroom.thenational.academy/lessons/descriptive-writing-responding-to-an-image-stimulus-cdh68t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1" dirty="0" smtClean="0"/>
                        <a:t>Reading for pleasure</a:t>
                      </a:r>
                      <a:r>
                        <a:rPr lang="en-GB" sz="1050" b="1" baseline="0" dirty="0" smtClean="0"/>
                        <a:t> </a:t>
                      </a:r>
                      <a:r>
                        <a:rPr lang="en-GB" sz="1050" baseline="0" dirty="0" smtClean="0"/>
                        <a:t>– choose a book of your own or one of the books from our recommended reading list. You can find free e-books online, audio books on audible or borrow a book from a local library. </a:t>
                      </a:r>
                      <a:endParaRPr lang="en-GB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04419"/>
                  </a:ext>
                </a:extLst>
              </a:tr>
              <a:tr h="556281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Week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https://classroom.thenational.academy/lessons/use-of-symbolism-in-your-writing-6xjkad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1" dirty="0" smtClean="0"/>
                        <a:t>Reading for pleasure</a:t>
                      </a:r>
                      <a:r>
                        <a:rPr lang="en-GB" sz="1050" b="1" baseline="0" dirty="0" smtClean="0"/>
                        <a:t> </a:t>
                      </a:r>
                      <a:r>
                        <a:rPr lang="en-GB" sz="1050" baseline="0" dirty="0" smtClean="0"/>
                        <a:t>– choose a book of your own or one of the books from our recommended reading list. You can find free e-books online, audio books on audible or borrow a book from a local library. </a:t>
                      </a:r>
                      <a:endParaRPr lang="en-GB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492940"/>
                  </a:ext>
                </a:extLst>
              </a:tr>
              <a:tr h="556281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Week 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https://classroom.thenational.academy/lessons/narrative-writing-6rrkgt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1" dirty="0" smtClean="0"/>
                        <a:t>Reading for pleasure</a:t>
                      </a:r>
                      <a:r>
                        <a:rPr lang="en-GB" sz="1050" b="1" baseline="0" dirty="0" smtClean="0"/>
                        <a:t> </a:t>
                      </a:r>
                      <a:r>
                        <a:rPr lang="en-GB" sz="1050" baseline="0" dirty="0" smtClean="0"/>
                        <a:t>– choose a book of your own or one of the books from our recommended reading list. You can find free e-books online, audio books on audible or borrow a book from a local library. </a:t>
                      </a:r>
                      <a:endParaRPr lang="en-GB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5521957"/>
                  </a:ext>
                </a:extLst>
              </a:tr>
              <a:tr h="615607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Week 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Book </a:t>
                      </a:r>
                      <a:r>
                        <a:rPr lang="en-GB" sz="1200" dirty="0" smtClean="0"/>
                        <a:t>Review </a:t>
                      </a:r>
                      <a:r>
                        <a:rPr lang="en-GB" sz="1200" baseline="0" dirty="0" smtClean="0"/>
                        <a:t>– complete a book review on one of the books you have read over the summer. Use the template to help you.</a:t>
                      </a:r>
                      <a:endParaRPr lang="en-GB" sz="1200" dirty="0" smtClean="0"/>
                    </a:p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1" dirty="0" smtClean="0"/>
                        <a:t>Reading for pleasure</a:t>
                      </a:r>
                      <a:r>
                        <a:rPr lang="en-GB" sz="1050" b="1" baseline="0" dirty="0" smtClean="0"/>
                        <a:t> </a:t>
                      </a:r>
                      <a:r>
                        <a:rPr lang="en-GB" sz="1050" baseline="0" dirty="0" smtClean="0"/>
                        <a:t>– choose a book of your own or one of the books from our recommended reading list. You can find free e-books online, audio books on audible or borrow a book from a local library. </a:t>
                      </a:r>
                      <a:endParaRPr lang="en-GB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871405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A2F01A3F-354B-4870-995B-30CF41B3D3C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273245" y="266333"/>
            <a:ext cx="640081" cy="584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569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519BF9-EF81-4BA2-9038-656B2CCEA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468" y="126596"/>
            <a:ext cx="11923485" cy="565735"/>
          </a:xfrm>
          <a:ln w="57150"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algn="ctr"/>
            <a:r>
              <a:rPr lang="en-GB" sz="2800" dirty="0"/>
              <a:t>Summer to Success – </a:t>
            </a:r>
            <a:r>
              <a:rPr lang="en-GB" sz="2800" dirty="0" smtClean="0"/>
              <a:t>Year 8 into Year 9</a:t>
            </a:r>
            <a:endParaRPr lang="en-GB" sz="2800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254DE77-319F-4E1D-ADF5-A0073BDDE4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4529405"/>
              </p:ext>
            </p:extLst>
          </p:nvPr>
        </p:nvGraphicFramePr>
        <p:xfrm>
          <a:off x="120468" y="768208"/>
          <a:ext cx="11923486" cy="603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5557">
                  <a:extLst>
                    <a:ext uri="{9D8B030D-6E8A-4147-A177-3AD203B41FA5}">
                      <a16:colId xmlns:a16="http://schemas.microsoft.com/office/drawing/2014/main" val="607911703"/>
                    </a:ext>
                  </a:extLst>
                </a:gridCol>
                <a:gridCol w="5860664">
                  <a:extLst>
                    <a:ext uri="{9D8B030D-6E8A-4147-A177-3AD203B41FA5}">
                      <a16:colId xmlns:a16="http://schemas.microsoft.com/office/drawing/2014/main" val="1366277947"/>
                    </a:ext>
                  </a:extLst>
                </a:gridCol>
                <a:gridCol w="5347265">
                  <a:extLst>
                    <a:ext uri="{9D8B030D-6E8A-4147-A177-3AD203B41FA5}">
                      <a16:colId xmlns:a16="http://schemas.microsoft.com/office/drawing/2014/main" val="1040856113"/>
                    </a:ext>
                  </a:extLst>
                </a:gridCol>
              </a:tblGrid>
              <a:tr h="275773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Content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Reading</a:t>
                      </a:r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0869452"/>
                  </a:ext>
                </a:extLst>
              </a:tr>
              <a:tr h="613097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Week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hlinkClick r:id="rId2"/>
                        </a:rPr>
                        <a:t>https://classroom.thenational.academy/lessons/reading-for-meaning-a-haunted-house-by-virginia-woolf-chjk8d</a:t>
                      </a:r>
                      <a:endParaRPr lang="en-GB" sz="1200" dirty="0" smtClean="0"/>
                    </a:p>
                    <a:p>
                      <a:r>
                        <a:rPr lang="en-GB" sz="1200" dirty="0" smtClean="0"/>
                        <a:t>https://classroom.thenational.academy/lessons/fragments-c9gp4c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Reading for pleasure</a:t>
                      </a:r>
                      <a:r>
                        <a:rPr lang="en-GB" sz="1200" b="1" baseline="0" dirty="0" smtClean="0"/>
                        <a:t> </a:t>
                      </a:r>
                      <a:r>
                        <a:rPr lang="en-GB" sz="1200" baseline="0" dirty="0" smtClean="0"/>
                        <a:t>– choose a book of your own or one of the books from our recommended reading list. You can find free e-books online, audio books on audible or borrow a book from a local library. 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215100"/>
                  </a:ext>
                </a:extLst>
              </a:tr>
              <a:tr h="78826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Week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hlinkClick r:id="rId3"/>
                        </a:rPr>
                        <a:t>https://classroom.thenational.academy/lessons/thinking-about-structure-a-haunted-house-by-virginia-woolf-cnh32t</a:t>
                      </a:r>
                      <a:endParaRPr lang="en-GB" sz="1200" dirty="0" smtClean="0"/>
                    </a:p>
                    <a:p>
                      <a:r>
                        <a:rPr lang="en-GB" sz="1200" dirty="0" smtClean="0"/>
                        <a:t>https://classroom.thenational.academy/lessons/fused-sentences-and-comma-splices-c4w6cc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Reading for pleasure</a:t>
                      </a:r>
                      <a:r>
                        <a:rPr lang="en-GB" sz="1200" b="1" baseline="0" dirty="0" smtClean="0"/>
                        <a:t> </a:t>
                      </a:r>
                      <a:r>
                        <a:rPr lang="en-GB" sz="1200" baseline="0" dirty="0" smtClean="0"/>
                        <a:t>– choose a book of your own or one of the books from our recommended reading list. You can find free e-books online, audio books on audible or borrow a book from a local library. 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3644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Week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hlinkClick r:id="rId4"/>
                        </a:rPr>
                        <a:t>https://classroom.thenational.academy/lessons/language-analysis-a-haunted-house-by-virginia-woolf-64tp4c</a:t>
                      </a:r>
                      <a:endParaRPr lang="en-GB" sz="1200" dirty="0" smtClean="0"/>
                    </a:p>
                    <a:p>
                      <a:r>
                        <a:rPr lang="en-GB" sz="1200" dirty="0" smtClean="0"/>
                        <a:t>https://classroom.thenational.academy/lessons/using-multiple-subordinate-clauses-cctkac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Reading for pleasure</a:t>
                      </a:r>
                      <a:r>
                        <a:rPr lang="en-GB" sz="1200" b="1" baseline="0" dirty="0" smtClean="0"/>
                        <a:t> </a:t>
                      </a:r>
                      <a:r>
                        <a:rPr lang="en-GB" sz="1200" baseline="0" dirty="0" smtClean="0"/>
                        <a:t>– choose a book of your own or one of the books from our recommended reading list. You can find free e-books online, audio books on audible or borrow a book from a local library. 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488214"/>
                  </a:ext>
                </a:extLst>
              </a:tr>
              <a:tr h="78826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Week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hlinkClick r:id="rId5"/>
                        </a:rPr>
                        <a:t>https://classroom.thenational.academy/lessons/giving-a-personal-response-a-haunted-house-by-virginia-woolf-crv3gc</a:t>
                      </a:r>
                      <a:endParaRPr lang="en-GB" sz="1200" dirty="0" smtClean="0"/>
                    </a:p>
                    <a:p>
                      <a:r>
                        <a:rPr lang="en-GB" sz="1200" dirty="0" smtClean="0"/>
                        <a:t>https://classroom.thenational.academy/lessons/punctuating-lists-in-subordinate-clauses-cgtk2d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Reading for pleasure</a:t>
                      </a:r>
                      <a:r>
                        <a:rPr lang="en-GB" sz="1200" b="1" baseline="0" dirty="0" smtClean="0"/>
                        <a:t> </a:t>
                      </a:r>
                      <a:r>
                        <a:rPr lang="en-GB" sz="1200" baseline="0" dirty="0" smtClean="0"/>
                        <a:t>– choose a book of your own or one of the books from our recommended reading list. You can find free e-books online, audio books on audible or borrow a book from a local library. 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790134"/>
                  </a:ext>
                </a:extLst>
              </a:tr>
              <a:tr h="613097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Week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hlinkClick r:id="rId6"/>
                        </a:rPr>
                        <a:t>https://classroom.thenational.academy/lessons/reading-for-meaning-ten-minutes-musing-by-alice-dunbar-nelson-74vkjc</a:t>
                      </a:r>
                      <a:endParaRPr lang="en-GB" sz="1200" dirty="0" smtClean="0"/>
                    </a:p>
                    <a:p>
                      <a:r>
                        <a:rPr lang="en-GB" sz="1200" dirty="0" smtClean="0"/>
                        <a:t>https://classroom.thenational.academy/lessons/sentence-overview-crr62d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Reading for pleasure</a:t>
                      </a:r>
                      <a:r>
                        <a:rPr lang="en-GB" sz="1200" b="1" baseline="0" dirty="0" smtClean="0"/>
                        <a:t> </a:t>
                      </a:r>
                      <a:r>
                        <a:rPr lang="en-GB" sz="1200" baseline="0" dirty="0" smtClean="0"/>
                        <a:t>– choose a book of your own or one of the books from our recommended reading list. You can find free e-books online, audio books on audible or borrow a book from a local library. 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04419"/>
                  </a:ext>
                </a:extLst>
              </a:tr>
              <a:tr h="497841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Week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https://classroom.thenational.academy/lessons/analysing-structure-ten-minutes-musing-by-alice-dunbar-nelson-65j6ct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Reading for pleasure</a:t>
                      </a:r>
                      <a:r>
                        <a:rPr lang="en-GB" sz="1200" b="1" baseline="0" dirty="0" smtClean="0"/>
                        <a:t> </a:t>
                      </a:r>
                      <a:r>
                        <a:rPr lang="en-GB" sz="1200" baseline="0" dirty="0" smtClean="0"/>
                        <a:t>– choose a book of your own or one of the books from our recommended reading list. You can find free e-books online, audio books on audible or borrow a book from a local library. 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492940"/>
                  </a:ext>
                </a:extLst>
              </a:tr>
              <a:tr h="613097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Week 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https://classroom.thenational.academy/lessons/language-analysis-ten-minutes-musing-by-alice-dunbar-nelson-64tk6t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Reading for pleasure</a:t>
                      </a:r>
                      <a:r>
                        <a:rPr lang="en-GB" sz="1200" b="1" baseline="0" dirty="0" smtClean="0"/>
                        <a:t> </a:t>
                      </a:r>
                      <a:r>
                        <a:rPr lang="en-GB" sz="1200" baseline="0" dirty="0" smtClean="0"/>
                        <a:t>– choose a book of your own or one of the books from our recommended reading list. You can find free e-books online, audio books on audible or borrow a book from a local library. 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5521957"/>
                  </a:ext>
                </a:extLst>
              </a:tr>
              <a:tr h="673205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Week 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hlinkClick r:id="rId7"/>
                        </a:rPr>
                        <a:t>https://classroom.thenational.academy/lessons/developing-a-personal-response-to-a-short-story-ten-minutes-musing-by-alice-dunbar-nelson-6xgkac</a:t>
                      </a:r>
                      <a:endParaRPr lang="en-GB" sz="12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Book </a:t>
                      </a:r>
                      <a:r>
                        <a:rPr lang="en-GB" sz="1200" dirty="0" smtClean="0"/>
                        <a:t>Review </a:t>
                      </a:r>
                      <a:r>
                        <a:rPr lang="en-GB" sz="1200" baseline="0" dirty="0" smtClean="0"/>
                        <a:t>– complete a book review on one of the books you have read over the summer. Use the template to help you.</a:t>
                      </a:r>
                      <a:endParaRPr lang="en-GB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Reading for pleasure</a:t>
                      </a:r>
                      <a:r>
                        <a:rPr lang="en-GB" sz="1200" b="1" baseline="0" dirty="0" smtClean="0"/>
                        <a:t> </a:t>
                      </a:r>
                      <a:r>
                        <a:rPr lang="en-GB" sz="1200" baseline="0" dirty="0" smtClean="0"/>
                        <a:t>– choose a book of your own or one of the books from our recommended reading list. You can find free e-books online, audio books on audible or borrow a book from a local library. 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871405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A2F01A3F-354B-4870-995B-30CF41B3D3C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456126" y="202473"/>
            <a:ext cx="481874" cy="440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101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1248</Words>
  <Application>Microsoft Office PowerPoint</Application>
  <PresentationFormat>Widescreen</PresentationFormat>
  <Paragraphs>95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Summer to Success – Year 6 into Year 7</vt:lpstr>
      <vt:lpstr>Summer to Success – Year 7 into Year 8</vt:lpstr>
      <vt:lpstr>Summer to Success – Year 8 into Year 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Summer to Success – Year 10</dc:title>
  <dc:creator>Miss E. Dolan</dc:creator>
  <cp:lastModifiedBy>Ciara Gallon</cp:lastModifiedBy>
  <cp:revision>13</cp:revision>
  <dcterms:created xsi:type="dcterms:W3CDTF">2021-06-25T12:01:02Z</dcterms:created>
  <dcterms:modified xsi:type="dcterms:W3CDTF">2021-06-28T12:33:34Z</dcterms:modified>
</cp:coreProperties>
</file>