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0E7F-354F-49A4-B883-CED6A21F1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81B63D-36C3-4A6A-8F6B-0D36B0532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47D47-E5C8-4938-84E0-C44F1C97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5F6F-5F1B-41FF-B399-F348AA85D42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C67BB-D38A-4900-A955-271C3A34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BC726-7A3D-46CC-A202-2E0F502F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3533-82D2-4371-A616-B3C41797B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19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7D15-9FE7-4699-BF37-ACFB3D115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ACDA8-8B65-49D6-ACB4-F45587657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EBBF5-4F41-41E2-954C-024D32E3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5F6F-5F1B-41FF-B399-F348AA85D42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54FE3-04AF-46DC-995A-BC009AE3A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74E22-DE00-477D-B772-1BEC327E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3533-82D2-4371-A616-B3C41797B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1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AAC702-B5D9-433D-B244-98D42DE55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3628E-6F78-4D39-BBA8-935D7EE14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9A53F-43BE-40A9-BA43-8C334086C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5F6F-5F1B-41FF-B399-F348AA85D42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BAB9D-8DAB-4C78-808B-49511E7F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7C5FC-FD9D-4205-9DBE-19BC62FF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3533-82D2-4371-A616-B3C41797B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54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B45E4-FE63-4AF7-A42E-2EC4D823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679D-FEAE-4E2F-91D2-04CC083C8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C98EE-7F83-4C62-9CEB-7205DCD0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5F6F-5F1B-41FF-B399-F348AA85D42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2E3CC-D8F6-4096-93B0-33948D2AC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C842B-F4C8-452C-9EA6-55BD746A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3533-82D2-4371-A616-B3C41797B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09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64F9D-B5D8-4101-99D5-FB914FC0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82177-9758-4AEB-89B4-68091ABFD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1227A-339A-472B-84DB-789044A2C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5F6F-5F1B-41FF-B399-F348AA85D42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8DDE8-C177-4A47-A680-EDB1E349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BE442-0B55-444E-BBE0-F3478355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3533-82D2-4371-A616-B3C41797B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28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F53B1-61D0-4735-B72D-BCF3DC69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FF7FF-8E26-4752-B26B-873925DFE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FB894-EE35-4A5D-A884-2D58A448A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2F857-0F19-4B16-A101-66CF39792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5F6F-5F1B-41FF-B399-F348AA85D42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65E7F-F50C-43B7-B50A-5580E935F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9DA45-377C-4D66-ADBE-C94AD518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3533-82D2-4371-A616-B3C41797B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02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56C30-BF3F-47AD-B573-3BDCCDAF3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28F75-30E5-4C99-8A91-01112808D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7003C-D855-4355-81AA-81341875C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74C5D-8837-42B1-8C22-0AFBD01F0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FA8A27-09DE-4DDC-BED0-DCBE08E2B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7D880-36B3-46B9-A00D-314928566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5F6F-5F1B-41FF-B399-F348AA85D42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F17B3-9569-4D2F-B54E-0416F3101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31522-771B-49C1-BD37-56BDBF61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3533-82D2-4371-A616-B3C41797B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9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96D34-B908-445F-BB03-B0C2E8A1C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5478E-9A63-4066-BA3A-0263F821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5F6F-5F1B-41FF-B399-F348AA85D42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9956D-0C94-4E4B-B3FF-A6553881C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61A2A-85AE-42A3-873E-7F499ED0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3533-82D2-4371-A616-B3C41797B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1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03DC4-01F0-490D-B99C-4B875F528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5F6F-5F1B-41FF-B399-F348AA85D42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DA8350-2179-4444-8577-F9E74E9B3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3331C-C1F2-4830-A6DC-6FEEB7F2A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3533-82D2-4371-A616-B3C41797B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89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7872D-6357-47F1-8019-21681448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C61BC-DD2C-45B7-B352-10B371138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5D78A-9EBC-4B3D-88DE-C1444B4A3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6DAFA-4FC4-4945-BB69-0B8FE88D6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5F6F-5F1B-41FF-B399-F348AA85D42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B4554-5583-434F-B2F6-5B113B75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65C8-32C1-4CAC-BD99-0333D4270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3533-82D2-4371-A616-B3C41797B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8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7A810-61CC-456F-AE27-9A6467EC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8DE8C7-BE4A-4C7B-8FD9-BE2014F02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FB523-3E24-48BD-A045-269791969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1E53A-DA30-4B2B-8613-BE569F9EB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5F6F-5F1B-41FF-B399-F348AA85D42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B39C5-C12C-4DF9-850D-E8B943536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7E2B2-B840-455C-89E5-3D24883F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3533-82D2-4371-A616-B3C41797B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8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839773-6F15-411A-8DB5-E3425493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BFFB3-D5C9-4428-87C8-4E3992CA4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C030B-9AAF-46AE-A4F1-7135271801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C5F6F-5F1B-41FF-B399-F348AA85D42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839D-C052-45A7-B73A-798DE434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4379D-95E0-41DA-970B-05F2DF739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D3533-82D2-4371-A616-B3C41797B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8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An airplane flying over power lines&#10;&#10;Description automatically generated with low confidence">
            <a:extLst>
              <a:ext uri="{FF2B5EF4-FFF2-40B4-BE49-F238E27FC236}">
                <a16:creationId xmlns:a16="http://schemas.microsoft.com/office/drawing/2014/main" id="{A0A16BB3-2D50-4D34-8E9F-FBF457ABA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78" r="-2" b="427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B778375-9335-47DB-B3FF-90EA8D867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r="-2" b="20021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77378CF-45CC-4CC1-97D9-1BFFA9A3B8A3}"/>
              </a:ext>
            </a:extLst>
          </p:cNvPr>
          <p:cNvSpPr txBox="1">
            <a:spLocks noChangeArrowheads="1"/>
          </p:cNvSpPr>
          <p:nvPr/>
        </p:nvSpPr>
        <p:spPr>
          <a:xfrm>
            <a:off x="448056" y="859536"/>
            <a:ext cx="5027458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alt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Maths</a:t>
            </a:r>
            <a:r>
              <a:rPr lang="en-US" alt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and Transport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78FEBE9-C37D-42E4-B290-C51B6D653D3C}"/>
              </a:ext>
            </a:extLst>
          </p:cNvPr>
          <p:cNvSpPr txBox="1">
            <a:spLocks noChangeArrowheads="1"/>
          </p:cNvSpPr>
          <p:nvPr/>
        </p:nvSpPr>
        <p:spPr>
          <a:xfrm>
            <a:off x="448056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Planning the best routes for your company to fly or drive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Detecting when people pose a threat to security on the Tube - CCTV analysis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Designing new technologies to make transport faster and more energy efficient</a:t>
            </a:r>
          </a:p>
        </p:txBody>
      </p:sp>
    </p:spTree>
    <p:extLst>
      <p:ext uri="{BB962C8B-B14F-4D97-AF65-F5344CB8AC3E}">
        <p14:creationId xmlns:p14="http://schemas.microsoft.com/office/powerpoint/2010/main" val="380147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9427C6D-AA06-43F8-B57A-EF4706171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7" r="-2" b="12859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EB87A7B-6C02-4564-83BD-94C660CE60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6" r="-2" b="27273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 useBgFill="1">
        <p:nvSpPr>
          <p:cNvPr id="19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FA7418B-5C22-43B7-B1EF-D2F21068A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8055" y="573459"/>
            <a:ext cx="5158087" cy="15296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altLang="en-US" b="1" dirty="0"/>
              <a:t>T</a:t>
            </a:r>
            <a: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ravelling</a:t>
            </a:r>
            <a:b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en-US" b="1" dirty="0"/>
              <a:t>S</a:t>
            </a:r>
            <a: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alesman </a:t>
            </a:r>
            <a:r>
              <a:rPr lang="en-US" altLang="en-US" b="1" dirty="0"/>
              <a:t>P</a:t>
            </a:r>
            <a: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roblem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9084537-7C3C-47E6-8C30-364129629E82}"/>
              </a:ext>
            </a:extLst>
          </p:cNvPr>
          <p:cNvSpPr txBox="1">
            <a:spLocks noChangeArrowheads="1"/>
          </p:cNvSpPr>
          <p:nvPr/>
        </p:nvSpPr>
        <p:spPr>
          <a:xfrm>
            <a:off x="448056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Given a number of cities and the costs of travelling from any city to any other city, what is the least-cost round-trip route that visits each of the cities?</a:t>
            </a:r>
          </a:p>
        </p:txBody>
      </p:sp>
    </p:spTree>
    <p:extLst>
      <p:ext uri="{BB962C8B-B14F-4D97-AF65-F5344CB8AC3E}">
        <p14:creationId xmlns:p14="http://schemas.microsoft.com/office/powerpoint/2010/main" val="2566247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Map&#10;&#10;Description automatically generated">
            <a:extLst>
              <a:ext uri="{FF2B5EF4-FFF2-40B4-BE49-F238E27FC236}">
                <a16:creationId xmlns:a16="http://schemas.microsoft.com/office/drawing/2014/main" id="{999D0614-1920-47AF-AF16-A120677981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42" r="16654" b="2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52" name="Freeform: Shape 51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4" name="Freeform: Shape 53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25F278E-3C4E-434D-9498-BC92EB8C8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dirty="0"/>
              <a:t>Travel Agent Task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A3ADE6-7D71-475D-8377-8DD82809A4AE}"/>
              </a:ext>
            </a:extLst>
          </p:cNvPr>
          <p:cNvSpPr txBox="1"/>
          <p:nvPr/>
        </p:nvSpPr>
        <p:spPr>
          <a:xfrm>
            <a:off x="374904" y="2522949"/>
            <a:ext cx="5065776" cy="3402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Attempt the task to find the cheapest route between 9 cities.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Use the table provided to plan a route under the cost of £5500!</a:t>
            </a:r>
          </a:p>
        </p:txBody>
      </p:sp>
    </p:spTree>
    <p:extLst>
      <p:ext uri="{BB962C8B-B14F-4D97-AF65-F5344CB8AC3E}">
        <p14:creationId xmlns:p14="http://schemas.microsoft.com/office/powerpoint/2010/main" val="223953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ity with tall buildings&#10;&#10;Description automatically generated with low confidence">
            <a:extLst>
              <a:ext uri="{FF2B5EF4-FFF2-40B4-BE49-F238E27FC236}">
                <a16:creationId xmlns:a16="http://schemas.microsoft.com/office/drawing/2014/main" id="{3EE75865-4153-4681-8DDA-3542B1F47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41" r="-2" b="4385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3" name="Picture 12" descr="A plane flying in the sky&#10;&#10;Description automatically generated with low confidence">
            <a:extLst>
              <a:ext uri="{FF2B5EF4-FFF2-40B4-BE49-F238E27FC236}">
                <a16:creationId xmlns:a16="http://schemas.microsoft.com/office/drawing/2014/main" id="{7518A455-40C2-4A6A-A594-696D4BDB7F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15" r="-2" b="16811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FE2680E-0696-4701-A90D-FE820861BF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Scaling Up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4DF2F88-36FC-4D60-8C66-C14B34E226B9}"/>
              </a:ext>
            </a:extLst>
          </p:cNvPr>
          <p:cNvSpPr txBox="1">
            <a:spLocks noChangeArrowheads="1"/>
          </p:cNvSpPr>
          <p:nvPr/>
        </p:nvSpPr>
        <p:spPr>
          <a:xfrm>
            <a:off x="448056" y="2294896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With these nine cities it’s not too hard to work out some possible cheapest routes.</a:t>
            </a:r>
          </a:p>
          <a:p>
            <a:r>
              <a:rPr lang="en-US" altLang="en-US" sz="2400" dirty="0"/>
              <a:t>With 90 cities you’d use a computer, but how long would it take?</a:t>
            </a:r>
          </a:p>
          <a:p>
            <a:r>
              <a:rPr lang="en-US" altLang="en-US" sz="2400" dirty="0"/>
              <a:t>For 9 cities, 362 880 possible routes.</a:t>
            </a:r>
          </a:p>
          <a:p>
            <a:r>
              <a:rPr lang="en-US" altLang="en-US" sz="2400" dirty="0"/>
              <a:t>For 90 cities	</a:t>
            </a:r>
          </a:p>
          <a:p>
            <a:pPr marL="0" indent="0">
              <a:buNone/>
            </a:pPr>
            <a:r>
              <a:rPr lang="en-US" altLang="en-US" sz="2400" dirty="0"/>
              <a:t>= 90 x 89 x 88 x … x 1</a:t>
            </a:r>
          </a:p>
          <a:p>
            <a:pPr marL="0" indent="0">
              <a:buNone/>
            </a:pPr>
            <a:r>
              <a:rPr lang="en-US" altLang="en-US" sz="2400" dirty="0"/>
              <a:t>= 1.49 x 10</a:t>
            </a:r>
            <a:r>
              <a:rPr lang="en-US" altLang="en-US" sz="2400" baseline="30000" dirty="0"/>
              <a:t>138</a:t>
            </a:r>
            <a:r>
              <a:rPr lang="en-US" altLang="en-US" sz="2400" dirty="0"/>
              <a:t> routes.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9883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 descr="Map&#10;&#10;Description automatically generated">
            <a:extLst>
              <a:ext uri="{FF2B5EF4-FFF2-40B4-BE49-F238E27FC236}">
                <a16:creationId xmlns:a16="http://schemas.microsoft.com/office/drawing/2014/main" id="{236056F5-7BAD-4F66-8337-0C0DB60C5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2" r="-2" b="21774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CD7935D2-4DF7-4BA1-BF0E-50FE975E5D4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5608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D43C2C9-806A-4D99-9187-41FE9B3CD2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8055" y="681038"/>
            <a:ext cx="5299601" cy="14220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“Good </a:t>
            </a:r>
            <a:r>
              <a:rPr lang="en-US" altLang="en-US" b="1" dirty="0"/>
              <a:t>E</a:t>
            </a:r>
            <a: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nough” Answer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70B30B-6778-499F-BA11-E6EFA7F7E59F}"/>
              </a:ext>
            </a:extLst>
          </p:cNvPr>
          <p:cNvSpPr txBox="1">
            <a:spLocks noChangeArrowheads="1"/>
          </p:cNvSpPr>
          <p:nvPr/>
        </p:nvSpPr>
        <p:spPr>
          <a:xfrm>
            <a:off x="448056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When you were choosing your route, you didn’t have time to check every route.</a:t>
            </a:r>
          </a:p>
          <a:p>
            <a:endParaRPr lang="en-US" altLang="en-US" dirty="0"/>
          </a:p>
          <a:p>
            <a:r>
              <a:rPr lang="en-US" altLang="en-US" dirty="0"/>
              <a:t>Instead, you may have tried a route which looked sensible and made small changes to see if they made a cheaper route.</a:t>
            </a:r>
          </a:p>
        </p:txBody>
      </p:sp>
    </p:spTree>
    <p:extLst>
      <p:ext uri="{BB962C8B-B14F-4D97-AF65-F5344CB8AC3E}">
        <p14:creationId xmlns:p14="http://schemas.microsoft.com/office/powerpoint/2010/main" val="88797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A close - 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04CBC1A0-4662-4415-A953-0863ED1EF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6" r="-2" b="26617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8" descr="A close - up of water droplets&#10;&#10;Description automatically generated with low confidence">
            <a:extLst>
              <a:ext uri="{FF2B5EF4-FFF2-40B4-BE49-F238E27FC236}">
                <a16:creationId xmlns:a16="http://schemas.microsoft.com/office/drawing/2014/main" id="{027D2C99-17CF-4794-83FF-E31B8E13D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" r="-2" b="22493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66FFBCB-EEF9-4769-AA84-156998CBD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Computer </a:t>
            </a:r>
            <a:r>
              <a:rPr lang="en-US" altLang="en-US" b="1" dirty="0"/>
              <a:t>M</a:t>
            </a:r>
            <a: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ethods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8B2F900-B967-40B9-929A-88EDB10FFB09}"/>
              </a:ext>
            </a:extLst>
          </p:cNvPr>
          <p:cNvSpPr txBox="1">
            <a:spLocks noChangeArrowheads="1"/>
          </p:cNvSpPr>
          <p:nvPr/>
        </p:nvSpPr>
        <p:spPr>
          <a:xfrm>
            <a:off x="448056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Modern methods can find solutions for extremely large problems – millions of cities! – within a few minutes.</a:t>
            </a:r>
          </a:p>
          <a:p>
            <a:r>
              <a:rPr lang="en-US" altLang="en-US" sz="3200" dirty="0"/>
              <a:t>Such solutions have a high probability of being just two or three percent away from the best solution.</a:t>
            </a:r>
          </a:p>
        </p:txBody>
      </p:sp>
    </p:spTree>
    <p:extLst>
      <p:ext uri="{BB962C8B-B14F-4D97-AF65-F5344CB8AC3E}">
        <p14:creationId xmlns:p14="http://schemas.microsoft.com/office/powerpoint/2010/main" val="315694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A city street at night&#10;&#10;Description automatically generated with low confidence">
            <a:extLst>
              <a:ext uri="{FF2B5EF4-FFF2-40B4-BE49-F238E27FC236}">
                <a16:creationId xmlns:a16="http://schemas.microsoft.com/office/drawing/2014/main" id="{F8676286-6922-45F5-9C07-D2E18CD74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5" r="-2" b="21761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 large group of fish swimming in the water&#10;&#10;Description automatically generated with low confidence">
            <a:extLst>
              <a:ext uri="{FF2B5EF4-FFF2-40B4-BE49-F238E27FC236}">
                <a16:creationId xmlns:a16="http://schemas.microsoft.com/office/drawing/2014/main" id="{7A9E69C4-7F60-4ECF-B223-728E4879C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4" r="-2" b="414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CBAAD0E-144D-44C6-93F3-D7F84F4F20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8056" y="681038"/>
            <a:ext cx="4832802" cy="14220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Where’s This </a:t>
            </a:r>
            <a:r>
              <a:rPr lang="en-US" altLang="en-US" b="1" dirty="0" err="1"/>
              <a:t>M</a:t>
            </a:r>
            <a:r>
              <a:rPr lang="en-US" alt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aths</a:t>
            </a:r>
            <a: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b="1" dirty="0"/>
              <a:t>U</a:t>
            </a:r>
            <a: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sed?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622FA7D-560E-4518-9103-31551D367A8B}"/>
              </a:ext>
            </a:extLst>
          </p:cNvPr>
          <p:cNvSpPr txBox="1">
            <a:spLocks noChangeArrowheads="1"/>
          </p:cNvSpPr>
          <p:nvPr/>
        </p:nvSpPr>
        <p:spPr>
          <a:xfrm>
            <a:off x="448056" y="2512611"/>
            <a:ext cx="4832803" cy="398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/>
              <a:t>Water distribution</a:t>
            </a:r>
          </a:p>
          <a:p>
            <a:r>
              <a:rPr lang="en-US" altLang="en-US" sz="3200"/>
              <a:t>Computer network design</a:t>
            </a:r>
          </a:p>
          <a:p>
            <a:r>
              <a:rPr lang="en-US" altLang="en-US" sz="3200"/>
              <a:t>Environmental projects</a:t>
            </a:r>
          </a:p>
          <a:p>
            <a:r>
              <a:rPr lang="en-US" altLang="en-US" sz="3200"/>
              <a:t>Design of traffic networks</a:t>
            </a:r>
          </a:p>
          <a:p>
            <a:r>
              <a:rPr lang="en-US" altLang="en-US" sz="3200"/>
              <a:t>Music composition</a:t>
            </a:r>
          </a:p>
          <a:p>
            <a:r>
              <a:rPr lang="en-US" altLang="en-US" sz="3200"/>
              <a:t>Sudoku puzzle solving </a:t>
            </a:r>
          </a:p>
          <a:p>
            <a:r>
              <a:rPr lang="en-US" altLang="en-US" sz="3200"/>
              <a:t>Timetabling software</a:t>
            </a:r>
          </a:p>
          <a:p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1475320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277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The Travelling Salesman Problem</vt:lpstr>
      <vt:lpstr>Travel Agent Task</vt:lpstr>
      <vt:lpstr>Scaling Up</vt:lpstr>
      <vt:lpstr>A “Good Enough” Answer</vt:lpstr>
      <vt:lpstr>Computer Methods</vt:lpstr>
      <vt:lpstr>Where’s This Maths Used?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Nyall Thompson</dc:creator>
  <cp:lastModifiedBy>Nyall Thompson</cp:lastModifiedBy>
  <cp:revision>4</cp:revision>
  <dcterms:created xsi:type="dcterms:W3CDTF">2021-01-14T16:05:47Z</dcterms:created>
  <dcterms:modified xsi:type="dcterms:W3CDTF">2021-01-14T16:28:35Z</dcterms:modified>
</cp:coreProperties>
</file>