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7" r:id="rId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2FF"/>
    <a:srgbClr val="C5D7FF"/>
    <a:srgbClr val="FFEC61"/>
    <a:srgbClr val="FBDD00"/>
    <a:srgbClr val="FFEE6D"/>
    <a:srgbClr val="DDE8FF"/>
    <a:srgbClr val="FFF5A7"/>
    <a:srgbClr val="FFF9C9"/>
    <a:srgbClr val="001A5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18D2153-6196-42F3-B291-FA53741F7AD4}">
  <a:tblStyle styleId="{A18D2153-6196-42F3-B291-FA53741F7AD4}" styleName="Table_0">
    <a:wholeTbl>
      <a:tcTxStyle b="off" i="off">
        <a:font>
          <a:latin typeface="Calibri"/>
          <a:ea typeface="Calibri"/>
          <a:cs typeface="Calibri"/>
        </a:font>
        <a:schemeClr val="dk1"/>
      </a:tcTxStyle>
      <a:tcStyle>
        <a:tcBdr>
          <a:left>
            <a:ln w="12700" cap="flat" cmpd="sng">
              <a:solidFill>
                <a:schemeClr val="dk1"/>
              </a:solidFill>
              <a:prstDash val="solid"/>
              <a:round/>
              <a:headEnd type="none" w="med" len="med"/>
              <a:tailEnd type="none" w="med" len="med"/>
            </a:ln>
          </a:left>
          <a:right>
            <a:ln w="12700" cap="flat" cmpd="sng">
              <a:solidFill>
                <a:schemeClr val="dk1"/>
              </a:solidFill>
              <a:prstDash val="solid"/>
              <a:round/>
              <a:headEnd type="none" w="med" len="med"/>
              <a:tailEnd type="none" w="med" len="med"/>
            </a:ln>
          </a:right>
          <a:top>
            <a:ln w="12700" cap="flat" cmpd="sng">
              <a:solidFill>
                <a:schemeClr val="dk1"/>
              </a:solidFill>
              <a:prstDash val="solid"/>
              <a:round/>
              <a:headEnd type="none" w="med" len="med"/>
              <a:tailEnd type="none" w="med" len="med"/>
            </a:ln>
          </a:top>
          <a:bottom>
            <a:ln w="12700" cap="flat" cmpd="sng">
              <a:solidFill>
                <a:schemeClr val="dk1"/>
              </a:solidFill>
              <a:prstDash val="solid"/>
              <a:round/>
              <a:headEnd type="none" w="med" len="med"/>
              <a:tailEnd type="none" w="med" len="med"/>
            </a:ln>
          </a:bottom>
          <a:insideH>
            <a:ln w="12700" cap="flat" cmpd="sng">
              <a:solidFill>
                <a:schemeClr val="dk1"/>
              </a:solidFill>
              <a:prstDash val="solid"/>
              <a:round/>
              <a:headEnd type="none" w="med" len="med"/>
              <a:tailEnd type="none" w="med" len="med"/>
            </a:ln>
          </a:insideH>
          <a:insideV>
            <a:ln w="12700" cap="flat" cmpd="sng">
              <a:solidFill>
                <a:schemeClr val="dk1"/>
              </a:solidFill>
              <a:prstDash val="solid"/>
              <a:round/>
              <a:headEnd type="none" w="med" len="med"/>
              <a:tailEnd type="none" w="med" len="med"/>
            </a:ln>
          </a:insideV>
        </a:tcBdr>
        <a:fill>
          <a:solidFill>
            <a:srgbClr val="FFFFFF">
              <a:alpha val="0"/>
            </a:srgbClr>
          </a:solid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p:cViewPr varScale="1">
        <p:scale>
          <a:sx n="101" d="100"/>
          <a:sy n="101" d="100"/>
        </p:scale>
        <p:origin x="126" y="2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Calibri"/>
              <a:buNone/>
              <a:defRPr sz="1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4714220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29" name="Shape 29"/>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lnSpc>
                <a:spcPct val="100000"/>
              </a:lnSpc>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360"/>
              </a:spcBef>
              <a:spcAft>
                <a:spcPts val="0"/>
              </a:spcAft>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lnSpc>
                <a:spcPct val="100000"/>
              </a:lnSpc>
              <a:spcBef>
                <a:spcPts val="32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lnSpc>
                <a:spcPct val="100000"/>
              </a:lnSpc>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30" name="Shape 30"/>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42" name="Shape 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lnSpc>
                <a:spcPct val="100000"/>
              </a:lnSpc>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100000"/>
              </a:lnSpc>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100000"/>
              </a:lnSpc>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marL="342900" marR="0" lvl="0" indent="-381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3175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marR="0" lvl="0" indent="0" algn="l" rtl="0">
              <a:lnSpc>
                <a:spcPct val="100000"/>
              </a:lnSpc>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lnSpc>
                <a:spcPct val="100000"/>
              </a:lnSpc>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lnSpc>
                <a:spcPct val="100000"/>
              </a:lnSpc>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lnSpc>
                <a:spcPct val="100000"/>
              </a:lnSpc>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Shape 45"/>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marL="342900" marR="0" lvl="0" indent="-381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3175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0" algn="l" rtl="0">
              <a:lnSpc>
                <a:spcPct val="100000"/>
              </a:lnSpc>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51" name="Shape 51"/>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4"/>
        <p:cNvGrpSpPr/>
        <p:nvPr/>
      </p:nvGrpSpPr>
      <p:grpSpPr>
        <a:xfrm>
          <a:off x="0" y="0"/>
          <a:ext cx="0" cy="0"/>
          <a:chOff x="0" y="0"/>
          <a:chExt cx="0" cy="0"/>
        </a:xfrm>
      </p:grpSpPr>
      <p:sp>
        <p:nvSpPr>
          <p:cNvPr id="55" name="Shape 55"/>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60" name="Shape 60"/>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marL="342900" marR="0" lvl="0" indent="63500" algn="l" rtl="0">
              <a:lnSpc>
                <a:spcPct val="100000"/>
              </a:lnSpc>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69850" algn="l" rtl="0">
              <a:lnSpc>
                <a:spcPct val="100000"/>
              </a:lnSpc>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lnSpc>
                <a:spcPct val="100000"/>
              </a:lnSpc>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Calibri"/>
              <a:buNone/>
              <a:defRPr sz="20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67" name="Shape 67"/>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lnSpc>
                <a:spcPct val="100000"/>
              </a:lnSpc>
              <a:spcBef>
                <a:spcPts val="64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56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48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lnSpc>
                <a:spcPct val="100000"/>
              </a:lnSpc>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lnSpc>
                <a:spcPct val="100000"/>
              </a:lnSpc>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4" name="Shape 74"/>
          <p:cNvSpPr txBox="1">
            <a:spLocks noGrp="1"/>
          </p:cNvSpPr>
          <p:nvPr>
            <p:ph type="body" idx="1"/>
          </p:nvPr>
        </p:nvSpPr>
        <p:spPr>
          <a:xfrm rot="5400000">
            <a:off x="2309017" y="-251618"/>
            <a:ext cx="4525963" cy="8229600"/>
          </a:xfrm>
          <a:prstGeom prst="rect">
            <a:avLst/>
          </a:prstGeom>
          <a:noFill/>
          <a:ln>
            <a:noFill/>
          </a:ln>
        </p:spPr>
        <p:txBody>
          <a:bodyPr lIns="91425" tIns="91425" rIns="91425" bIns="91425" anchor="t" anchorCtr="0"/>
          <a:lstStyle>
            <a:lvl1pPr marL="342900" marR="0" lvl="0" indent="63500" algn="l" rtl="0">
              <a:lnSpc>
                <a:spcPct val="100000"/>
              </a:lnSpc>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69850" algn="l" rtl="0">
              <a:lnSpc>
                <a:spcPct val="100000"/>
              </a:lnSpc>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4732336" y="2171700"/>
            <a:ext cx="5851525" cy="20574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80" name="Shape 80"/>
          <p:cNvSpPr txBox="1">
            <a:spLocks noGrp="1"/>
          </p:cNvSpPr>
          <p:nvPr>
            <p:ph type="body" idx="1"/>
          </p:nvPr>
        </p:nvSpPr>
        <p:spPr>
          <a:xfrm rot="5400000">
            <a:off x="541336" y="190500"/>
            <a:ext cx="5851525" cy="6019798"/>
          </a:xfrm>
          <a:prstGeom prst="rect">
            <a:avLst/>
          </a:prstGeom>
          <a:noFill/>
          <a:ln>
            <a:noFill/>
          </a:ln>
        </p:spPr>
        <p:txBody>
          <a:bodyPr lIns="91425" tIns="91425" rIns="91425" bIns="91425" anchor="t" anchorCtr="0"/>
          <a:lstStyle>
            <a:lvl1pPr marL="342900" marR="0" lvl="0" indent="63500" algn="l" rtl="0">
              <a:lnSpc>
                <a:spcPct val="100000"/>
              </a:lnSpc>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69850" algn="l" rtl="0">
              <a:lnSpc>
                <a:spcPct val="100000"/>
              </a:lnSpc>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63500" algn="l" rtl="0">
              <a:lnSpc>
                <a:spcPct val="100000"/>
              </a:lnSpc>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69850" algn="l" rtl="0">
              <a:lnSpc>
                <a:spcPct val="100000"/>
              </a:lnSpc>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lnSpc>
                <a:spcPct val="100000"/>
              </a:lnSpc>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rgbClr val="888888"/>
              </a:buClr>
              <a:buFont typeface="Calibri"/>
              <a:buNone/>
              <a:defRPr sz="1200" b="0" i="0" u="none" strike="noStrike" cap="none">
                <a:solidFill>
                  <a:srgbClr val="888888"/>
                </a:solidFill>
                <a:latin typeface="Calibri"/>
                <a:ea typeface="Calibri"/>
                <a:cs typeface="Calibri"/>
                <a:sym typeface="Calibri"/>
              </a:defRPr>
            </a:lvl1pPr>
            <a:lvl2pPr marL="457200" marR="0" lvl="1"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2pPr>
            <a:lvl3pPr marL="914400" marR="0" lvl="2"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3pPr>
            <a:lvl4pPr marL="1371600" marR="0" lvl="3"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4pPr>
            <a:lvl5pPr marL="1828800" marR="0" lvl="4"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5pPr>
            <a:lvl6pPr marL="2286000" marR="0" lvl="5"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6pPr>
            <a:lvl7pPr marL="2743200" marR="0" lvl="6"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7pPr>
            <a:lvl8pPr marL="3200400" marR="0" lvl="7"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8pPr>
            <a:lvl9pPr marL="3657600" marR="0" lvl="8" indent="0" algn="l" rtl="0">
              <a:lnSpc>
                <a:spcPct val="100000"/>
              </a:lnSpc>
              <a:spcBef>
                <a:spcPts val="0"/>
              </a:spcBef>
              <a:spcAft>
                <a:spcPts val="0"/>
              </a:spcAft>
              <a:buClr>
                <a:schemeClr val="dk1"/>
              </a:buClr>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553200" y="6356350"/>
            <a:ext cx="2133598"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88888"/>
              </a:buClr>
              <a:buSzPct val="25000"/>
              <a:buFont typeface="Calibri"/>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50" r:id="rId1"/>
    <p:sldLayoutId id="2147483652" r:id="rId2"/>
    <p:sldLayoutId id="2147483653" r:id="rId3"/>
    <p:sldLayoutId id="2147483654" r:id="rId4"/>
    <p:sldLayoutId id="2147483655" r:id="rId5"/>
    <p:sldLayoutId id="2147483656" r:id="rId6"/>
    <p:sldLayoutId id="2147483657" r:id="rId7"/>
    <p:sldLayoutId id="2147483658"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7971"/>
            <a:ext cx="9144000" cy="386693"/>
          </a:xfrm>
          <a:solidFill>
            <a:srgbClr val="001A56"/>
          </a:solidFill>
          <a:ln>
            <a:noFill/>
          </a:ln>
        </p:spPr>
        <p:txBody>
          <a:bodyPr/>
          <a:lstStyle/>
          <a:p>
            <a:pPr algn="r"/>
            <a:r>
              <a:rPr lang="en-GB" sz="1600" b="1" dirty="0" smtClean="0">
                <a:solidFill>
                  <a:srgbClr val="FBDD00"/>
                </a:solidFill>
                <a:latin typeface="Arial Narrow" panose="020B0606020202030204" pitchFamily="34" charset="0"/>
                <a:cs typeface="Arial" panose="020B0604020202020204" pitchFamily="34" charset="0"/>
              </a:rPr>
              <a:t>Knowledge Organiser</a:t>
            </a:r>
            <a:r>
              <a:rPr lang="en-GB" sz="1600" b="1" dirty="0">
                <a:solidFill>
                  <a:srgbClr val="FBDD00"/>
                </a:solidFill>
                <a:latin typeface="Arial Narrow" panose="020B0606020202030204" pitchFamily="34" charset="0"/>
                <a:cs typeface="Arial" panose="020B0604020202020204" pitchFamily="34" charset="0"/>
              </a:rPr>
              <a:t>	</a:t>
            </a:r>
            <a:r>
              <a:rPr lang="en-GB" sz="1600" b="1" dirty="0" smtClean="0">
                <a:solidFill>
                  <a:srgbClr val="FBDD00"/>
                </a:solidFill>
                <a:latin typeface="Arial Narrow" panose="020B0606020202030204" pitchFamily="34" charset="0"/>
                <a:cs typeface="Arial" panose="020B0604020202020204" pitchFamily="34" charset="0"/>
              </a:rPr>
              <a:t>Year 8	Term 1.2: Poetry </a:t>
            </a:r>
            <a:r>
              <a:rPr lang="en-GB" sz="1600" b="1" dirty="0" smtClean="0">
                <a:solidFill>
                  <a:srgbClr val="FBDD00"/>
                </a:solidFill>
                <a:latin typeface="Arial Narrow" panose="020B0606020202030204" pitchFamily="34" charset="0"/>
                <a:cs typeface="Arial" panose="020B0604020202020204" pitchFamily="34" charset="0"/>
              </a:rPr>
              <a:t>from other Cultures</a:t>
            </a:r>
            <a:endParaRPr lang="es-CO" sz="1600" b="1" dirty="0">
              <a:solidFill>
                <a:srgbClr val="FBDD00"/>
              </a:solidFill>
              <a:latin typeface="Arial Narrow" panose="020B0606020202030204" pitchFamily="34" charset="0"/>
              <a:cs typeface="Arial" panose="020B0604020202020204" pitchFamily="34" charset="0"/>
            </a:endParaRPr>
          </a:p>
        </p:txBody>
      </p:sp>
      <p:sp>
        <p:nvSpPr>
          <p:cNvPr id="2" name="Title 1"/>
          <p:cNvSpPr>
            <a:spLocks noGrp="1"/>
          </p:cNvSpPr>
          <p:nvPr>
            <p:ph type="title"/>
          </p:nvPr>
        </p:nvSpPr>
        <p:spPr>
          <a:xfrm>
            <a:off x="-643" y="393284"/>
            <a:ext cx="3739955" cy="1450075"/>
          </a:xfrm>
          <a:solidFill>
            <a:srgbClr val="FFEC61"/>
          </a:solidFill>
          <a:ln>
            <a:noFill/>
          </a:ln>
        </p:spPr>
        <p:txBody>
          <a:bodyPr/>
          <a:lstStyle/>
          <a:p>
            <a:r>
              <a:rPr lang="en-GB" sz="1100" dirty="0" smtClean="0"/>
              <a:t>Key concepts:</a:t>
            </a:r>
            <a:r>
              <a:rPr lang="en-GB" sz="1050" dirty="0" smtClean="0"/>
              <a:t/>
            </a:r>
            <a:br>
              <a:rPr lang="en-GB" sz="1050" dirty="0" smtClean="0"/>
            </a:br>
            <a:r>
              <a:rPr lang="en-GB" sz="900" dirty="0" smtClean="0"/>
              <a:t>Identity: </a:t>
            </a:r>
            <a:r>
              <a:rPr lang="en-GB" sz="900" b="0" dirty="0" smtClean="0"/>
              <a:t>The characteristics determining who or what a person or thing is. </a:t>
            </a:r>
            <a:r>
              <a:rPr lang="en-GB" sz="900" dirty="0" smtClean="0"/>
              <a:t/>
            </a:r>
            <a:br>
              <a:rPr lang="en-GB" sz="900" dirty="0" smtClean="0"/>
            </a:br>
            <a:r>
              <a:rPr lang="en-GB" sz="900" dirty="0" smtClean="0"/>
              <a:t>Poetic terms/language: </a:t>
            </a:r>
            <a:r>
              <a:rPr lang="en-GB" sz="900" b="0" dirty="0" smtClean="0"/>
              <a:t>Poetic devices are tool that a poet can use to create rhythm, enhance meaning or intensify mood </a:t>
            </a:r>
            <a:r>
              <a:rPr lang="en-GB" sz="900" dirty="0" smtClean="0"/>
              <a:t/>
            </a:r>
            <a:br>
              <a:rPr lang="en-GB" sz="900" dirty="0" smtClean="0"/>
            </a:br>
            <a:r>
              <a:rPr lang="en-GB" sz="900" dirty="0" smtClean="0"/>
              <a:t>Autobiography: </a:t>
            </a:r>
            <a:r>
              <a:rPr lang="en-GB" sz="900" b="0" dirty="0" smtClean="0"/>
              <a:t>An account of a person’s life written by that person  </a:t>
            </a:r>
            <a:r>
              <a:rPr lang="en-GB" sz="900" dirty="0" smtClean="0"/>
              <a:t/>
            </a:r>
            <a:br>
              <a:rPr lang="en-GB" sz="900" dirty="0" smtClean="0"/>
            </a:br>
            <a:r>
              <a:rPr lang="en-GB" sz="900" dirty="0" smtClean="0"/>
              <a:t>Non -standard and standard English</a:t>
            </a:r>
            <a:r>
              <a:rPr lang="en-GB" sz="900" b="0" dirty="0" smtClean="0"/>
              <a:t>: Informal and formal English</a:t>
            </a:r>
            <a:br>
              <a:rPr lang="en-GB" sz="900" b="0" dirty="0" smtClean="0"/>
            </a:br>
            <a:r>
              <a:rPr lang="en-GB" sz="900" dirty="0" smtClean="0"/>
              <a:t>Extended Metaphor:   </a:t>
            </a:r>
            <a:r>
              <a:rPr lang="en-GB" sz="900" b="0" dirty="0" smtClean="0"/>
              <a:t>When a writer uses the same metaphor throughout the piece of work </a:t>
            </a:r>
            <a:endParaRPr lang="es-CO" sz="900" b="0" dirty="0"/>
          </a:p>
        </p:txBody>
      </p:sp>
      <p:sp>
        <p:nvSpPr>
          <p:cNvPr id="4" name="Title 1"/>
          <p:cNvSpPr txBox="1">
            <a:spLocks/>
          </p:cNvSpPr>
          <p:nvPr/>
        </p:nvSpPr>
        <p:spPr>
          <a:xfrm>
            <a:off x="0" y="1843359"/>
            <a:ext cx="3729426" cy="3241822"/>
          </a:xfrm>
          <a:prstGeom prst="rect">
            <a:avLst/>
          </a:prstGeom>
          <a:solidFill>
            <a:srgbClr val="D5E2FF"/>
          </a:solidFill>
          <a:ln>
            <a:noFill/>
          </a:ln>
        </p:spPr>
        <p:txBody>
          <a:bodyPr lIns="91425" tIns="91425" rIns="91425" bIns="91425" anchor="t"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r>
              <a:rPr lang="en-GB" sz="1100" dirty="0" smtClean="0"/>
              <a:t>Language: </a:t>
            </a:r>
          </a:p>
          <a:p>
            <a:r>
              <a:rPr lang="en-GB" sz="900" dirty="0"/>
              <a:t>Metaphor – </a:t>
            </a:r>
            <a:r>
              <a:rPr lang="en-GB" sz="900" b="0" dirty="0"/>
              <a:t>comparing things by saying something is something else </a:t>
            </a:r>
            <a:r>
              <a:rPr lang="en-GB" sz="900" b="0" i="1" dirty="0" smtClean="0"/>
              <a:t>e.g. </a:t>
            </a:r>
            <a:r>
              <a:rPr lang="en-GB" sz="900" b="0" i="1" dirty="0" smtClean="0"/>
              <a:t>the belly of the waiting jeep </a:t>
            </a:r>
          </a:p>
          <a:p>
            <a:r>
              <a:rPr lang="en-GB" sz="900" dirty="0" smtClean="0"/>
              <a:t>Personification </a:t>
            </a:r>
            <a:r>
              <a:rPr lang="en-GB" sz="900" dirty="0"/>
              <a:t>– </a:t>
            </a:r>
            <a:r>
              <a:rPr lang="en-GB" sz="900" b="0" dirty="0"/>
              <a:t>making something seem alive and therefore doing something on purpose </a:t>
            </a:r>
            <a:r>
              <a:rPr lang="en-GB" sz="900" b="0" i="1" dirty="0" smtClean="0"/>
              <a:t>i.e. my bewildered lawn</a:t>
            </a:r>
            <a:endParaRPr lang="en-GB" sz="900" b="0" i="1" dirty="0"/>
          </a:p>
          <a:p>
            <a:r>
              <a:rPr lang="en-GB" sz="900" dirty="0"/>
              <a:t>Objectification – </a:t>
            </a:r>
            <a:r>
              <a:rPr lang="en-GB" sz="900" b="0" dirty="0"/>
              <a:t>making someone seem like an object, to make them seem emotionless</a:t>
            </a:r>
          </a:p>
          <a:p>
            <a:r>
              <a:rPr lang="en-GB" sz="900" dirty="0"/>
              <a:t>Alliteration </a:t>
            </a:r>
            <a:r>
              <a:rPr lang="en-GB" sz="900" b="0" dirty="0"/>
              <a:t>– words starting with the same letter – sound them out and analyse the </a:t>
            </a:r>
            <a:r>
              <a:rPr lang="en-GB" sz="900" b="0" dirty="0" smtClean="0"/>
              <a:t>sound, e.g. </a:t>
            </a:r>
            <a:endParaRPr lang="en-GB" sz="900" b="0" dirty="0"/>
          </a:p>
          <a:p>
            <a:r>
              <a:rPr lang="en-GB" sz="900" dirty="0" smtClean="0"/>
              <a:t>Hyperbole </a:t>
            </a:r>
            <a:r>
              <a:rPr lang="en-GB" sz="900" dirty="0"/>
              <a:t>– </a:t>
            </a:r>
            <a:r>
              <a:rPr lang="en-GB" sz="900" b="0" dirty="0"/>
              <a:t>an extreme </a:t>
            </a:r>
            <a:r>
              <a:rPr lang="en-GB" sz="900" b="0" dirty="0" smtClean="0"/>
              <a:t>exaggeration</a:t>
            </a:r>
          </a:p>
          <a:p>
            <a:r>
              <a:rPr lang="en-GB" sz="900" dirty="0" smtClean="0"/>
              <a:t>Onomatopoeia – </a:t>
            </a:r>
            <a:r>
              <a:rPr lang="en-GB" sz="900" b="0" dirty="0" smtClean="0"/>
              <a:t>A word that sounds like the thing that it is describing </a:t>
            </a:r>
            <a:r>
              <a:rPr lang="en-GB" sz="900" b="0" i="1" dirty="0" err="1" smtClean="0"/>
              <a:t>eg</a:t>
            </a:r>
            <a:r>
              <a:rPr lang="en-GB" sz="900" b="0" i="1" dirty="0" smtClean="0"/>
              <a:t>. rumbles and jingle</a:t>
            </a:r>
          </a:p>
          <a:p>
            <a:r>
              <a:rPr lang="en-GB" sz="900" dirty="0" smtClean="0"/>
              <a:t>Simile</a:t>
            </a:r>
            <a:r>
              <a:rPr lang="en-GB" sz="900" b="0" dirty="0" smtClean="0"/>
              <a:t> – A way of describing something comparing it to something else </a:t>
            </a:r>
            <a:r>
              <a:rPr lang="en-GB" sz="900" b="0" i="1" dirty="0" err="1" smtClean="0"/>
              <a:t>eg</a:t>
            </a:r>
            <a:r>
              <a:rPr lang="en-GB" sz="900" b="0" i="1" dirty="0" smtClean="0"/>
              <a:t>. Trees falling heavy as whales</a:t>
            </a:r>
          </a:p>
          <a:p>
            <a:r>
              <a:rPr lang="en-GB" sz="900" dirty="0" smtClean="0"/>
              <a:t>Oxymoron-</a:t>
            </a:r>
            <a:r>
              <a:rPr lang="en-GB" sz="900" b="0" dirty="0" smtClean="0"/>
              <a:t> </a:t>
            </a:r>
            <a:r>
              <a:rPr lang="en-GB" sz="900" b="0" dirty="0" smtClean="0"/>
              <a:t>words that contrast each other that are  placed next to each other. </a:t>
            </a:r>
            <a:r>
              <a:rPr lang="en-GB" sz="900" b="0" i="1" dirty="0" err="1" smtClean="0"/>
              <a:t>Eg</a:t>
            </a:r>
            <a:r>
              <a:rPr lang="en-GB" sz="900" b="0" i="1" dirty="0" smtClean="0"/>
              <a:t>. dark light </a:t>
            </a:r>
          </a:p>
          <a:p>
            <a:r>
              <a:rPr lang="en-GB" sz="900" dirty="0" smtClean="0"/>
              <a:t>Repetition- </a:t>
            </a:r>
            <a:r>
              <a:rPr lang="en-GB" sz="900" b="0" dirty="0" smtClean="0"/>
              <a:t>When one word or phrase is repeated, e.g. the earth is the earth is the earth</a:t>
            </a:r>
          </a:p>
          <a:p>
            <a:r>
              <a:rPr lang="en-GB" sz="900" dirty="0" smtClean="0"/>
              <a:t>Imperatives-</a:t>
            </a:r>
            <a:r>
              <a:rPr lang="en-GB" sz="900" b="0" dirty="0" smtClean="0"/>
              <a:t> The form of a verb used to give commands, e.g. </a:t>
            </a:r>
            <a:r>
              <a:rPr lang="en-GB" sz="900" b="0" i="1" dirty="0" smtClean="0"/>
              <a:t>‘Take some scots.’</a:t>
            </a:r>
          </a:p>
          <a:p>
            <a:r>
              <a:rPr lang="en-GB" sz="900" dirty="0" smtClean="0"/>
              <a:t>Standard English- </a:t>
            </a:r>
            <a:r>
              <a:rPr lang="en-GB" sz="900" b="0" dirty="0" smtClean="0"/>
              <a:t>formal ‘correct’ English</a:t>
            </a:r>
            <a:endParaRPr lang="en-GB" sz="900" b="0" dirty="0"/>
          </a:p>
          <a:p>
            <a:r>
              <a:rPr lang="en-GB" sz="900" dirty="0" smtClean="0"/>
              <a:t>Non-standard English – </a:t>
            </a:r>
            <a:r>
              <a:rPr lang="en-GB" sz="900" b="0" dirty="0" smtClean="0"/>
              <a:t>Language </a:t>
            </a:r>
            <a:r>
              <a:rPr lang="en-GB" sz="900" b="0" dirty="0" smtClean="0"/>
              <a:t>which isn’t standard English</a:t>
            </a:r>
          </a:p>
        </p:txBody>
      </p:sp>
      <p:sp>
        <p:nvSpPr>
          <p:cNvPr id="5" name="Title 1"/>
          <p:cNvSpPr txBox="1">
            <a:spLocks/>
          </p:cNvSpPr>
          <p:nvPr/>
        </p:nvSpPr>
        <p:spPr>
          <a:xfrm>
            <a:off x="0" y="5085184"/>
            <a:ext cx="2916458" cy="1774280"/>
          </a:xfrm>
          <a:prstGeom prst="rect">
            <a:avLst/>
          </a:prstGeom>
          <a:solidFill>
            <a:srgbClr val="FFEE6D"/>
          </a:solidFill>
          <a:ln>
            <a:noFill/>
          </a:ln>
        </p:spPr>
        <p:txBody>
          <a:bodyPr lIns="91425" tIns="91425" rIns="91425" bIns="91425" anchor="t"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r>
              <a:rPr lang="en-GB" sz="1100" dirty="0" smtClean="0"/>
              <a:t>Structure: </a:t>
            </a:r>
          </a:p>
          <a:p>
            <a:r>
              <a:rPr lang="en-GB" sz="900" dirty="0" smtClean="0"/>
              <a:t>Regular </a:t>
            </a:r>
            <a:r>
              <a:rPr lang="en-GB" sz="900" dirty="0"/>
              <a:t>Rhyme Scheme </a:t>
            </a:r>
            <a:r>
              <a:rPr lang="en-GB" sz="900" b="0" dirty="0"/>
              <a:t>– when there is a consistent rhyme pattern i.e. aa bb or </a:t>
            </a:r>
            <a:r>
              <a:rPr lang="en-GB" sz="900" b="0" dirty="0" smtClean="0"/>
              <a:t>ABABCC </a:t>
            </a:r>
            <a:r>
              <a:rPr lang="en-GB" sz="900" b="0" dirty="0"/>
              <a:t>or </a:t>
            </a:r>
            <a:r>
              <a:rPr lang="en-GB" sz="900" b="0" dirty="0" smtClean="0"/>
              <a:t>ABAB CDCD</a:t>
            </a:r>
          </a:p>
          <a:p>
            <a:r>
              <a:rPr lang="en-GB" sz="900" dirty="0" smtClean="0"/>
              <a:t>Irregular </a:t>
            </a:r>
            <a:r>
              <a:rPr lang="en-GB" sz="900" dirty="0"/>
              <a:t>Rhyme Scheme – </a:t>
            </a:r>
            <a:r>
              <a:rPr lang="en-GB" sz="900" b="0" dirty="0"/>
              <a:t>when there is no pattern</a:t>
            </a:r>
          </a:p>
          <a:p>
            <a:r>
              <a:rPr lang="en-GB" sz="900" dirty="0" smtClean="0"/>
              <a:t>Enjambment </a:t>
            </a:r>
            <a:r>
              <a:rPr lang="en-GB" sz="900" dirty="0"/>
              <a:t>-  </a:t>
            </a:r>
            <a:r>
              <a:rPr lang="en-GB" sz="900" b="0" dirty="0"/>
              <a:t>when 1 line of a poem runs into another</a:t>
            </a:r>
          </a:p>
          <a:p>
            <a:r>
              <a:rPr lang="en-GB" sz="900" dirty="0"/>
              <a:t>Stanza – </a:t>
            </a:r>
            <a:r>
              <a:rPr lang="en-GB" sz="900" b="0" dirty="0"/>
              <a:t>a verse</a:t>
            </a:r>
          </a:p>
          <a:p>
            <a:r>
              <a:rPr lang="en-GB" sz="900" dirty="0"/>
              <a:t>Line length  </a:t>
            </a:r>
            <a:r>
              <a:rPr lang="en-GB" sz="900" b="0" dirty="0"/>
              <a:t>- is one line longer or shorter, if so why?</a:t>
            </a:r>
          </a:p>
          <a:p>
            <a:r>
              <a:rPr lang="en-GB" sz="900" dirty="0" smtClean="0"/>
              <a:t>Caesura </a:t>
            </a:r>
            <a:r>
              <a:rPr lang="en-GB" sz="900" dirty="0"/>
              <a:t>– </a:t>
            </a:r>
            <a:r>
              <a:rPr lang="en-GB" sz="900" b="0" dirty="0"/>
              <a:t>when there is punctuation in the middle of a </a:t>
            </a:r>
            <a:r>
              <a:rPr lang="en-GB" sz="900" b="0" dirty="0" smtClean="0"/>
              <a:t>line</a:t>
            </a:r>
          </a:p>
          <a:p>
            <a:r>
              <a:rPr lang="en-GB" sz="900" dirty="0" smtClean="0"/>
              <a:t>Dramatic Monologue</a:t>
            </a:r>
            <a:r>
              <a:rPr lang="en-GB" sz="900" b="0" dirty="0" smtClean="0"/>
              <a:t>: A poem that only uses a single speaker </a:t>
            </a:r>
            <a:endParaRPr lang="en-GB" sz="900" b="0" dirty="0"/>
          </a:p>
          <a:p>
            <a:endParaRPr lang="en-US" sz="800" b="0" dirty="0"/>
          </a:p>
          <a:p>
            <a:endParaRPr lang="es-CO" sz="1200" dirty="0"/>
          </a:p>
        </p:txBody>
      </p:sp>
      <p:sp>
        <p:nvSpPr>
          <p:cNvPr id="6" name="Title 1"/>
          <p:cNvSpPr txBox="1">
            <a:spLocks/>
          </p:cNvSpPr>
          <p:nvPr/>
        </p:nvSpPr>
        <p:spPr>
          <a:xfrm>
            <a:off x="6257844" y="388494"/>
            <a:ext cx="2886156" cy="2118750"/>
          </a:xfrm>
          <a:prstGeom prst="rect">
            <a:avLst/>
          </a:prstGeom>
          <a:solidFill>
            <a:srgbClr val="D5E2FF"/>
          </a:solidFill>
          <a:ln>
            <a:noFill/>
          </a:ln>
        </p:spPr>
        <p:txBody>
          <a:bodyPr lIns="91425" tIns="91425" rIns="91425" bIns="91425" anchor="t"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pPr algn="ctr"/>
            <a:r>
              <a:rPr lang="en-GB" sz="1050" dirty="0" smtClean="0"/>
              <a:t>Tone &amp; Semantic Fields</a:t>
            </a:r>
            <a:endParaRPr lang="en-GB" sz="1050" dirty="0" smtClean="0"/>
          </a:p>
          <a:p>
            <a:pPr algn="ctr"/>
            <a:endParaRPr lang="en-GB" sz="1050" b="0" dirty="0" smtClean="0"/>
          </a:p>
          <a:p>
            <a:endParaRPr lang="en-GB" sz="1050" dirty="0" smtClean="0"/>
          </a:p>
        </p:txBody>
      </p:sp>
      <p:sp>
        <p:nvSpPr>
          <p:cNvPr id="7" name="Title 1"/>
          <p:cNvSpPr txBox="1">
            <a:spLocks/>
          </p:cNvSpPr>
          <p:nvPr/>
        </p:nvSpPr>
        <p:spPr>
          <a:xfrm>
            <a:off x="3729426" y="388493"/>
            <a:ext cx="2528418" cy="3674230"/>
          </a:xfrm>
          <a:prstGeom prst="rect">
            <a:avLst/>
          </a:prstGeom>
          <a:solidFill>
            <a:srgbClr val="C5D7FF"/>
          </a:solidFill>
          <a:ln>
            <a:noFill/>
          </a:ln>
        </p:spPr>
        <p:txBody>
          <a:bodyPr lIns="91425" tIns="91425" rIns="91425" bIns="91425" anchor="t"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r>
              <a:rPr lang="en-GB" sz="1100" dirty="0" smtClean="0"/>
              <a:t>Non-Fiction </a:t>
            </a:r>
            <a:r>
              <a:rPr lang="en-GB" sz="1100" dirty="0" smtClean="0"/>
              <a:t>Terminology:</a:t>
            </a:r>
            <a:endParaRPr lang="en-GB" sz="1100" dirty="0"/>
          </a:p>
          <a:p>
            <a:r>
              <a:rPr lang="en-US" sz="900" dirty="0" smtClean="0"/>
              <a:t>Perspective</a:t>
            </a:r>
            <a:r>
              <a:rPr lang="en-US" sz="900" b="0" dirty="0"/>
              <a:t>: A particular attitude towards or way of regarding something, also known as point of view </a:t>
            </a:r>
          </a:p>
          <a:p>
            <a:r>
              <a:rPr lang="en-US" sz="900" dirty="0"/>
              <a:t>Tone: </a:t>
            </a:r>
            <a:r>
              <a:rPr lang="en-US" sz="900" b="0" dirty="0"/>
              <a:t>The general character or attitude of apiece of writing, e.g.. Light, morbid, tense  </a:t>
            </a:r>
          </a:p>
          <a:p>
            <a:r>
              <a:rPr lang="en-US" sz="900" dirty="0"/>
              <a:t>Register: </a:t>
            </a:r>
            <a:r>
              <a:rPr lang="en-US" sz="900" b="0" dirty="0"/>
              <a:t>How formal or informal a piece of writing is </a:t>
            </a:r>
          </a:p>
          <a:p>
            <a:r>
              <a:rPr lang="en-US" sz="900" dirty="0"/>
              <a:t>Bias: </a:t>
            </a:r>
            <a:r>
              <a:rPr lang="en-US" sz="900" b="0" dirty="0"/>
              <a:t>To feel or show favoritism towards someone or something</a:t>
            </a:r>
          </a:p>
          <a:p>
            <a:r>
              <a:rPr lang="en-US" sz="900" dirty="0"/>
              <a:t>Colloquial Language:  </a:t>
            </a:r>
            <a:r>
              <a:rPr lang="en-US" sz="900" b="0" dirty="0"/>
              <a:t>An informal and conversational tone of language </a:t>
            </a:r>
          </a:p>
          <a:p>
            <a:r>
              <a:rPr lang="en-US" sz="900" dirty="0"/>
              <a:t>Formal Language: </a:t>
            </a:r>
            <a:r>
              <a:rPr lang="en-US" sz="900" b="0" dirty="0"/>
              <a:t>Avoids partial sentences and slang</a:t>
            </a:r>
          </a:p>
          <a:p>
            <a:r>
              <a:rPr lang="en-US" sz="900" dirty="0"/>
              <a:t>Informal Language: </a:t>
            </a:r>
            <a:r>
              <a:rPr lang="en-US" sz="900" b="0" dirty="0"/>
              <a:t>Resembles everyday casual conversation and communication</a:t>
            </a:r>
          </a:p>
          <a:p>
            <a:r>
              <a:rPr lang="en-GB" sz="900" dirty="0" smtClean="0"/>
              <a:t>Sensationalism</a:t>
            </a:r>
            <a:r>
              <a:rPr lang="en-GB" sz="900" dirty="0"/>
              <a:t>: </a:t>
            </a:r>
            <a:r>
              <a:rPr lang="en-GB" sz="900" b="0" dirty="0"/>
              <a:t>A style of writing used in the media in which events are exaggerated meaning the truth can be </a:t>
            </a:r>
            <a:r>
              <a:rPr lang="en-GB" sz="900" b="0" dirty="0" smtClean="0"/>
              <a:t>manipulated</a:t>
            </a:r>
          </a:p>
          <a:p>
            <a:r>
              <a:rPr lang="en-GB" sz="900" dirty="0" smtClean="0"/>
              <a:t>Pronouns</a:t>
            </a:r>
            <a:r>
              <a:rPr lang="en-GB" sz="900" b="0" dirty="0" smtClean="0"/>
              <a:t>: The use of ‘I’ in autobiographical writing </a:t>
            </a:r>
          </a:p>
          <a:p>
            <a:r>
              <a:rPr lang="en-GB" sz="900" dirty="0" smtClean="0"/>
              <a:t>Direct Address</a:t>
            </a:r>
            <a:r>
              <a:rPr lang="en-GB" sz="900" b="0" dirty="0" smtClean="0"/>
              <a:t>: Talking to the reader with the use of ‘you’ </a:t>
            </a:r>
          </a:p>
          <a:p>
            <a:r>
              <a:rPr lang="en-GB" sz="900" dirty="0" smtClean="0"/>
              <a:t>First person- </a:t>
            </a:r>
            <a:r>
              <a:rPr lang="en-GB" sz="900" b="0" dirty="0" smtClean="0"/>
              <a:t>When the </a:t>
            </a:r>
            <a:endParaRPr lang="en-GB" sz="900" b="0" dirty="0"/>
          </a:p>
        </p:txBody>
      </p:sp>
      <p:sp>
        <p:nvSpPr>
          <p:cNvPr id="11" name="Title 1"/>
          <p:cNvSpPr txBox="1">
            <a:spLocks/>
          </p:cNvSpPr>
          <p:nvPr/>
        </p:nvSpPr>
        <p:spPr>
          <a:xfrm>
            <a:off x="2903399" y="5898132"/>
            <a:ext cx="3364332" cy="961333"/>
          </a:xfrm>
          <a:prstGeom prst="rect">
            <a:avLst/>
          </a:prstGeom>
          <a:solidFill>
            <a:srgbClr val="DDE8FF"/>
          </a:solidFill>
          <a:ln>
            <a:noFill/>
          </a:ln>
        </p:spPr>
        <p:txBody>
          <a:bodyPr lIns="91425" tIns="91425" rIns="91425" bIns="91425" anchor="t"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pPr algn="ctr"/>
            <a:r>
              <a:rPr lang="en-GB" sz="1100" dirty="0" smtClean="0"/>
              <a:t>Connectives of comparison</a:t>
            </a:r>
            <a:r>
              <a:rPr lang="en-GB" sz="1100" dirty="0" smtClean="0"/>
              <a:t>:</a:t>
            </a:r>
          </a:p>
          <a:p>
            <a:pPr algn="ctr"/>
            <a:endParaRPr lang="en-GB" sz="1100" dirty="0" smtClean="0"/>
          </a:p>
          <a:p>
            <a:r>
              <a:rPr lang="en-GB" sz="900" b="0" dirty="0" smtClean="0"/>
              <a:t>however	whereas	in contrast	instead of likewise	alternatively 	but	equally       in the same way 	on the other hand 	unlike	similarly  </a:t>
            </a:r>
            <a:r>
              <a:rPr lang="en-GB" sz="1200" dirty="0" smtClean="0"/>
              <a:t>	</a:t>
            </a:r>
          </a:p>
        </p:txBody>
      </p:sp>
      <p:sp>
        <p:nvSpPr>
          <p:cNvPr id="14" name="Title 1"/>
          <p:cNvSpPr txBox="1">
            <a:spLocks/>
          </p:cNvSpPr>
          <p:nvPr/>
        </p:nvSpPr>
        <p:spPr>
          <a:xfrm>
            <a:off x="6267731" y="2528110"/>
            <a:ext cx="2896040" cy="4329890"/>
          </a:xfrm>
          <a:prstGeom prst="rect">
            <a:avLst/>
          </a:prstGeom>
          <a:solidFill>
            <a:srgbClr val="FFFF66"/>
          </a:solidFill>
          <a:ln>
            <a:noFill/>
          </a:ln>
        </p:spPr>
        <p:txBody>
          <a:bodyPr lIns="91425" tIns="91425" rIns="91425" bIns="91425" anchor="t"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r>
              <a:rPr lang="en-GB" sz="1100" dirty="0" smtClean="0"/>
              <a:t>Social and Historical Context</a:t>
            </a:r>
            <a:r>
              <a:rPr lang="en-GB" sz="1100" dirty="0" smtClean="0"/>
              <a:t>:</a:t>
            </a:r>
          </a:p>
          <a:p>
            <a:endParaRPr lang="en-GB" sz="900" dirty="0" smtClean="0"/>
          </a:p>
          <a:p>
            <a:r>
              <a:rPr lang="en-GB" sz="900" dirty="0" smtClean="0"/>
              <a:t>The British Empire:</a:t>
            </a:r>
            <a:r>
              <a:rPr lang="en-GB" sz="900" b="0" dirty="0" smtClean="0"/>
              <a:t> All the countries which were once ruled by the British under the policy of colonialism. In 1982 Britain lost Hong Kong, its last major colony. Even though the Empire has broken down, it has an impact on the politics of the world today and the identity and language of many who live in England or it’s former colonies. </a:t>
            </a:r>
          </a:p>
          <a:p>
            <a:r>
              <a:rPr lang="en-GB" sz="900" dirty="0" smtClean="0"/>
              <a:t>Colonialism: </a:t>
            </a:r>
            <a:r>
              <a:rPr lang="en-GB" sz="900" b="0" dirty="0"/>
              <a:t>the policy or practice of acquiring full or partial political control over another country, occupying it with settlers, and exploiting it economically.</a:t>
            </a:r>
            <a:endParaRPr lang="en-GB" sz="900" dirty="0" smtClean="0"/>
          </a:p>
          <a:p>
            <a:r>
              <a:rPr lang="en-GB" sz="900" dirty="0" smtClean="0"/>
              <a:t>Immigration: </a:t>
            </a:r>
            <a:r>
              <a:rPr lang="en-GB" sz="900" b="0" dirty="0"/>
              <a:t>the action of coming to live permanently in a foreign </a:t>
            </a:r>
            <a:r>
              <a:rPr lang="en-GB" sz="900" b="0" dirty="0" smtClean="0"/>
              <a:t>country, for a number of different reasons, economical or political. </a:t>
            </a:r>
            <a:endParaRPr lang="en-GB" sz="900" dirty="0" smtClean="0"/>
          </a:p>
          <a:p>
            <a:r>
              <a:rPr lang="en-GB" sz="900" dirty="0" smtClean="0"/>
              <a:t>Displacement</a:t>
            </a:r>
            <a:r>
              <a:rPr lang="en-GB" sz="900" dirty="0"/>
              <a:t>: </a:t>
            </a:r>
            <a:r>
              <a:rPr lang="en-GB" sz="900" b="0" dirty="0"/>
              <a:t>The displacement of people refers to the forced movement of people from their home or environment and </a:t>
            </a:r>
            <a:r>
              <a:rPr lang="en-GB" sz="900" b="0" dirty="0" smtClean="0"/>
              <a:t>occupation</a:t>
            </a:r>
            <a:r>
              <a:rPr lang="en-GB" sz="900" b="0" dirty="0"/>
              <a:t>. </a:t>
            </a:r>
          </a:p>
          <a:p>
            <a:r>
              <a:rPr lang="en-GB" sz="900" dirty="0" smtClean="0"/>
              <a:t>The </a:t>
            </a:r>
            <a:r>
              <a:rPr lang="en-GB" sz="900" dirty="0" err="1"/>
              <a:t>Windrush</a:t>
            </a:r>
            <a:r>
              <a:rPr lang="en-GB" sz="900" dirty="0"/>
              <a:t> Generation: </a:t>
            </a:r>
            <a:r>
              <a:rPr lang="en-GB" sz="900" b="0" dirty="0" smtClean="0"/>
              <a:t>Caribbean </a:t>
            </a:r>
            <a:r>
              <a:rPr lang="en-GB" sz="900" b="0" dirty="0"/>
              <a:t>migrants arriving on HMS </a:t>
            </a:r>
            <a:r>
              <a:rPr lang="en-GB" sz="900" b="0" dirty="0" err="1"/>
              <a:t>Windrush</a:t>
            </a:r>
            <a:r>
              <a:rPr lang="en-GB" sz="900" b="0" dirty="0"/>
              <a:t> in 1948 after WW2, embarked the beginning of post-war migration. </a:t>
            </a:r>
          </a:p>
          <a:p>
            <a:r>
              <a:rPr lang="en-GB" sz="900" dirty="0" smtClean="0"/>
              <a:t>Apartheid</a:t>
            </a:r>
            <a:r>
              <a:rPr lang="en-GB" sz="900" dirty="0" smtClean="0"/>
              <a:t>: </a:t>
            </a:r>
            <a:r>
              <a:rPr lang="en-GB" sz="900" b="0" dirty="0" smtClean="0"/>
              <a:t>A system of institutionalised racial segregation discrimination in South Africa between 1948 and 1991. </a:t>
            </a:r>
          </a:p>
          <a:p>
            <a:pPr lvl="0">
              <a:buClr>
                <a:srgbClr val="000000"/>
              </a:buClr>
              <a:buSzPct val="25000"/>
            </a:pPr>
            <a:r>
              <a:rPr lang="en-GB" sz="900" dirty="0" smtClean="0"/>
              <a:t>President Sani Abacha</a:t>
            </a:r>
            <a:r>
              <a:rPr lang="en-GB" sz="900" b="0" dirty="0" smtClean="0"/>
              <a:t>: President of Nigeria between 1993-1998. His government rules they had supreme power of the courts and could lock up people for three months and more without evidence. Many people who stood up to him were executed. </a:t>
            </a:r>
          </a:p>
          <a:p>
            <a:r>
              <a:rPr lang="es-CO" sz="900" dirty="0" err="1" smtClean="0"/>
              <a:t>Dialect</a:t>
            </a:r>
            <a:r>
              <a:rPr lang="es-CO" sz="900" dirty="0" smtClean="0"/>
              <a:t>:  </a:t>
            </a:r>
            <a:r>
              <a:rPr lang="en-GB" sz="900" b="0" dirty="0"/>
              <a:t>a particular form of a language which is peculiar to a specific region or social group.</a:t>
            </a:r>
            <a:endParaRPr lang="es-CO" sz="900" dirty="0"/>
          </a:p>
        </p:txBody>
      </p:sp>
      <p:sp>
        <p:nvSpPr>
          <p:cNvPr id="9" name="Title 1"/>
          <p:cNvSpPr txBox="1">
            <a:spLocks/>
          </p:cNvSpPr>
          <p:nvPr/>
        </p:nvSpPr>
        <p:spPr>
          <a:xfrm>
            <a:off x="3729426" y="3848167"/>
            <a:ext cx="2538304" cy="2029099"/>
          </a:xfrm>
          <a:prstGeom prst="rect">
            <a:avLst/>
          </a:prstGeom>
          <a:solidFill>
            <a:srgbClr val="FFF5A7"/>
          </a:solidFill>
          <a:ln>
            <a:noFill/>
          </a:ln>
        </p:spPr>
        <p:txBody>
          <a:bodyPr lIns="91425" tIns="91425" rIns="91425" bIns="91425" anchor="t" anchorCtr="0"/>
          <a:lstStyle>
            <a:defPPr marR="0" lvl="0" algn="l" rtl="0">
              <a:lnSpc>
                <a:spcPct val="100000"/>
              </a:lnSpc>
              <a:spcBef>
                <a:spcPts val="0"/>
              </a:spcBef>
              <a:spcAft>
                <a:spcPts val="0"/>
              </a:spcAft>
            </a:defPPr>
            <a:lvl1pPr marL="0" marR="0" lvl="0" indent="0" algn="l" rtl="0">
              <a:lnSpc>
                <a:spcPct val="100000"/>
              </a:lnSpc>
              <a:spcBef>
                <a:spcPts val="0"/>
              </a:spcBef>
              <a:spcAft>
                <a:spcPts val="0"/>
              </a:spcAft>
              <a:buClr>
                <a:schemeClr val="dk1"/>
              </a:buClr>
              <a:buFont typeface="Calibri"/>
              <a:buNone/>
              <a:defRPr sz="4000" b="1" i="0" u="none" strike="noStrike" cap="none">
                <a:solidFill>
                  <a:schemeClr val="dk1"/>
                </a:solidFill>
                <a:latin typeface="Calibri"/>
                <a:ea typeface="Calibri"/>
                <a:cs typeface="Calibri"/>
                <a:sym typeface="Calibri"/>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pPr algn="ctr"/>
            <a:r>
              <a:rPr lang="en-GB" sz="1050" dirty="0"/>
              <a:t>Verbs to describe how image and atmosphere are created: </a:t>
            </a:r>
            <a:endParaRPr lang="en-GB" sz="1050" dirty="0" smtClean="0"/>
          </a:p>
          <a:p>
            <a:pPr algn="ctr"/>
            <a:endParaRPr lang="en-GB" sz="1000" dirty="0"/>
          </a:p>
          <a:p>
            <a:r>
              <a:rPr lang="en-GB" sz="1000" b="0" dirty="0" smtClean="0"/>
              <a:t>establishes	illustrates</a:t>
            </a:r>
          </a:p>
          <a:p>
            <a:r>
              <a:rPr lang="en-GB" sz="1000" b="0" dirty="0" smtClean="0"/>
              <a:t>creates	demonstrates</a:t>
            </a:r>
          </a:p>
          <a:p>
            <a:r>
              <a:rPr lang="en-GB" sz="1000" b="0" dirty="0" smtClean="0"/>
              <a:t>constructs	connotes</a:t>
            </a:r>
          </a:p>
          <a:p>
            <a:r>
              <a:rPr lang="en-GB" sz="1000" b="0" dirty="0" smtClean="0"/>
              <a:t>devises	implies</a:t>
            </a:r>
          </a:p>
          <a:p>
            <a:r>
              <a:rPr lang="en-GB" sz="1000" b="0" dirty="0" smtClean="0"/>
              <a:t>develops	reveals</a:t>
            </a:r>
          </a:p>
          <a:p>
            <a:r>
              <a:rPr lang="en-GB" sz="1000" b="0" dirty="0" smtClean="0"/>
              <a:t>optimises	shows </a:t>
            </a:r>
          </a:p>
          <a:p>
            <a:r>
              <a:rPr lang="en-GB" sz="1000" b="0" dirty="0" smtClean="0"/>
              <a:t>outlines	represents</a:t>
            </a:r>
          </a:p>
          <a:p>
            <a:r>
              <a:rPr lang="en-GB" sz="1000" b="0" dirty="0" smtClean="0"/>
              <a:t>encapsulates	implies </a:t>
            </a:r>
            <a:endParaRPr lang="en-GB" sz="1000" b="0" dirty="0"/>
          </a:p>
        </p:txBody>
      </p:sp>
      <p:graphicFrame>
        <p:nvGraphicFramePr>
          <p:cNvPr id="8" name="Table 7"/>
          <p:cNvGraphicFramePr>
            <a:graphicFrameLocks noGrp="1"/>
          </p:cNvGraphicFramePr>
          <p:nvPr>
            <p:extLst>
              <p:ext uri="{D42A27DB-BD31-4B8C-83A1-F6EECF244321}">
                <p14:modId xmlns:p14="http://schemas.microsoft.com/office/powerpoint/2010/main" val="2441836261"/>
              </p:ext>
            </p:extLst>
          </p:nvPr>
        </p:nvGraphicFramePr>
        <p:xfrm>
          <a:off x="6267731" y="692700"/>
          <a:ext cx="2888784" cy="1835410"/>
        </p:xfrm>
        <a:graphic>
          <a:graphicData uri="http://schemas.openxmlformats.org/drawingml/2006/table">
            <a:tbl>
              <a:tblPr firstRow="1" bandRow="1">
                <a:tableStyleId>{A18D2153-6196-42F3-B291-FA53741F7AD4}</a:tableStyleId>
              </a:tblPr>
              <a:tblGrid>
                <a:gridCol w="962928">
                  <a:extLst>
                    <a:ext uri="{9D8B030D-6E8A-4147-A177-3AD203B41FA5}">
                      <a16:colId xmlns:a16="http://schemas.microsoft.com/office/drawing/2014/main" val="1279727410"/>
                    </a:ext>
                  </a:extLst>
                </a:gridCol>
                <a:gridCol w="962928">
                  <a:extLst>
                    <a:ext uri="{9D8B030D-6E8A-4147-A177-3AD203B41FA5}">
                      <a16:colId xmlns:a16="http://schemas.microsoft.com/office/drawing/2014/main" val="2373064378"/>
                    </a:ext>
                  </a:extLst>
                </a:gridCol>
                <a:gridCol w="962928">
                  <a:extLst>
                    <a:ext uri="{9D8B030D-6E8A-4147-A177-3AD203B41FA5}">
                      <a16:colId xmlns:a16="http://schemas.microsoft.com/office/drawing/2014/main" val="664301316"/>
                    </a:ext>
                  </a:extLst>
                </a:gridCol>
              </a:tblGrid>
              <a:tr h="225410">
                <a:tc>
                  <a:txBody>
                    <a:bodyPr/>
                    <a:lstStyle/>
                    <a:p>
                      <a:r>
                        <a:rPr lang="en-GB" sz="900" b="0" dirty="0" smtClean="0"/>
                        <a:t>despair</a:t>
                      </a:r>
                      <a:endParaRPr lang="en-GB" sz="900" b="0" dirty="0" smtClean="0"/>
                    </a:p>
                  </a:txBody>
                  <a:tcPr>
                    <a:solidFill>
                      <a:schemeClr val="bg1">
                        <a:alpha val="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threat</a:t>
                      </a:r>
                      <a:endParaRPr lang="en-GB" sz="900" b="0" dirty="0" smtClean="0"/>
                    </a:p>
                  </a:txBody>
                  <a:tcPr>
                    <a:solidFill>
                      <a:schemeClr val="bg1">
                        <a:alpha val="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isolation</a:t>
                      </a:r>
                      <a:endParaRPr lang="en-GB" sz="900" b="0" dirty="0" smtClean="0"/>
                    </a:p>
                  </a:txBody>
                  <a:tcPr>
                    <a:solidFill>
                      <a:schemeClr val="bg1">
                        <a:alpha val="0"/>
                      </a:schemeClr>
                    </a:solidFill>
                  </a:tcPr>
                </a:tc>
                <a:extLst>
                  <a:ext uri="{0D108BD9-81ED-4DB2-BD59-A6C34878D82A}">
                    <a16:rowId xmlns:a16="http://schemas.microsoft.com/office/drawing/2014/main" val="1977591898"/>
                  </a:ext>
                </a:extLst>
              </a:tr>
              <a:tr h="2254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anxiety </a:t>
                      </a:r>
                      <a:endParaRPr lang="en-GB" sz="900" dirty="0"/>
                    </a:p>
                  </a:txBody>
                  <a:tcPr>
                    <a:solidFill>
                      <a:schemeClr val="bg1">
                        <a:alpha val="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doubt </a:t>
                      </a:r>
                      <a:endParaRPr lang="en-GB" sz="900" dirty="0"/>
                    </a:p>
                  </a:txBody>
                  <a:tcPr>
                    <a:solidFill>
                      <a:schemeClr val="bg1">
                        <a:alpha val="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anger </a:t>
                      </a:r>
                      <a:endParaRPr lang="en-GB" sz="900" b="0" dirty="0" smtClean="0"/>
                    </a:p>
                  </a:txBody>
                  <a:tcPr>
                    <a:solidFill>
                      <a:schemeClr val="bg1">
                        <a:alpha val="0"/>
                      </a:schemeClr>
                    </a:solidFill>
                  </a:tcPr>
                </a:tc>
                <a:extLst>
                  <a:ext uri="{0D108BD9-81ED-4DB2-BD59-A6C34878D82A}">
                    <a16:rowId xmlns:a16="http://schemas.microsoft.com/office/drawing/2014/main" val="4222340656"/>
                  </a:ext>
                </a:extLst>
              </a:tr>
              <a:tr h="2254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confusion</a:t>
                      </a:r>
                      <a:endParaRPr lang="en-GB" sz="900" b="0" dirty="0" smtClean="0"/>
                    </a:p>
                  </a:txBody>
                  <a:tcPr>
                    <a:solidFill>
                      <a:schemeClr val="bg1">
                        <a:alpha val="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insecurity</a:t>
                      </a:r>
                      <a:endParaRPr lang="en-GB" sz="900" b="0" dirty="0" smtClean="0"/>
                    </a:p>
                  </a:txBody>
                  <a:tcPr>
                    <a:solidFill>
                      <a:schemeClr val="bg1">
                        <a:alpha val="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chaos</a:t>
                      </a:r>
                      <a:endParaRPr lang="en-GB" sz="900" b="0" dirty="0" smtClean="0"/>
                    </a:p>
                  </a:txBody>
                  <a:tcPr>
                    <a:solidFill>
                      <a:schemeClr val="bg1">
                        <a:alpha val="0"/>
                      </a:schemeClr>
                    </a:solidFill>
                  </a:tcPr>
                </a:tc>
                <a:extLst>
                  <a:ext uri="{0D108BD9-81ED-4DB2-BD59-A6C34878D82A}">
                    <a16:rowId xmlns:a16="http://schemas.microsoft.com/office/drawing/2014/main" val="1326543929"/>
                  </a:ext>
                </a:extLst>
              </a:tr>
              <a:tr h="2254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hope</a:t>
                      </a:r>
                      <a:endParaRPr lang="en-GB" sz="900" b="0" dirty="0" smtClean="0"/>
                    </a:p>
                  </a:txBody>
                  <a:tcPr>
                    <a:solidFill>
                      <a:schemeClr val="bg1">
                        <a:alpha val="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pride</a:t>
                      </a:r>
                      <a:endParaRPr lang="en-GB" sz="900" b="0" dirty="0" smtClean="0"/>
                    </a:p>
                  </a:txBody>
                  <a:tcPr>
                    <a:solidFill>
                      <a:schemeClr val="bg1">
                        <a:alpha val="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sarcasm</a:t>
                      </a:r>
                      <a:endParaRPr lang="en-GB" sz="900" b="0" dirty="0" smtClean="0"/>
                    </a:p>
                  </a:txBody>
                  <a:tcPr>
                    <a:solidFill>
                      <a:schemeClr val="bg1">
                        <a:alpha val="0"/>
                      </a:schemeClr>
                    </a:solidFill>
                  </a:tcPr>
                </a:tc>
                <a:extLst>
                  <a:ext uri="{0D108BD9-81ED-4DB2-BD59-A6C34878D82A}">
                    <a16:rowId xmlns:a16="http://schemas.microsoft.com/office/drawing/2014/main" val="3541267044"/>
                  </a:ext>
                </a:extLst>
              </a:tr>
              <a:tr h="2254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smtClean="0"/>
                        <a:t>joy</a:t>
                      </a:r>
                      <a:endParaRPr lang="en-GB" sz="900" b="0" dirty="0" smtClean="0"/>
                    </a:p>
                  </a:txBody>
                  <a:tcPr>
                    <a:solidFill>
                      <a:schemeClr val="bg1">
                        <a:alpha val="0"/>
                      </a:schemeClr>
                    </a:solidFill>
                  </a:tcPr>
                </a:tc>
                <a:tc>
                  <a:txBody>
                    <a:bodyPr/>
                    <a:lstStyle/>
                    <a:p>
                      <a:r>
                        <a:rPr lang="en-GB" sz="900" dirty="0" smtClean="0"/>
                        <a:t>confidence</a:t>
                      </a:r>
                      <a:endParaRPr lang="en-GB" sz="900" dirty="0"/>
                    </a:p>
                  </a:txBody>
                  <a:tcPr>
                    <a:solidFill>
                      <a:schemeClr val="bg1">
                        <a:alpha val="0"/>
                      </a:schemeClr>
                    </a:solidFill>
                  </a:tcPr>
                </a:tc>
                <a:tc>
                  <a:txBody>
                    <a:bodyPr/>
                    <a:lstStyle/>
                    <a:p>
                      <a:r>
                        <a:rPr lang="en-GB" sz="900" dirty="0" smtClean="0"/>
                        <a:t>optimism</a:t>
                      </a:r>
                      <a:endParaRPr lang="en-GB" sz="900" dirty="0"/>
                    </a:p>
                  </a:txBody>
                  <a:tcPr>
                    <a:solidFill>
                      <a:schemeClr val="bg1">
                        <a:alpha val="0"/>
                      </a:schemeClr>
                    </a:solidFill>
                  </a:tcPr>
                </a:tc>
                <a:extLst>
                  <a:ext uri="{0D108BD9-81ED-4DB2-BD59-A6C34878D82A}">
                    <a16:rowId xmlns:a16="http://schemas.microsoft.com/office/drawing/2014/main" val="3558979377"/>
                  </a:ext>
                </a:extLst>
              </a:tr>
              <a:tr h="225410">
                <a:tc>
                  <a:txBody>
                    <a:bodyPr/>
                    <a:lstStyle/>
                    <a:p>
                      <a:r>
                        <a:rPr lang="en-GB" sz="900" dirty="0" smtClean="0"/>
                        <a:t>pain</a:t>
                      </a:r>
                      <a:endParaRPr lang="en-GB" sz="900" dirty="0"/>
                    </a:p>
                  </a:txBody>
                  <a:tcPr>
                    <a:solidFill>
                      <a:schemeClr val="bg1">
                        <a:alpha val="0"/>
                      </a:schemeClr>
                    </a:solidFill>
                  </a:tcPr>
                </a:tc>
                <a:tc>
                  <a:txBody>
                    <a:bodyPr/>
                    <a:lstStyle/>
                    <a:p>
                      <a:r>
                        <a:rPr lang="en-GB" sz="900" dirty="0" smtClean="0"/>
                        <a:t>coldness</a:t>
                      </a:r>
                      <a:endParaRPr lang="en-GB" sz="900" dirty="0"/>
                    </a:p>
                  </a:txBody>
                  <a:tcPr>
                    <a:solidFill>
                      <a:schemeClr val="bg1">
                        <a:alpha val="0"/>
                      </a:schemeClr>
                    </a:solidFill>
                  </a:tcPr>
                </a:tc>
                <a:tc>
                  <a:txBody>
                    <a:bodyPr/>
                    <a:lstStyle/>
                    <a:p>
                      <a:r>
                        <a:rPr lang="en-GB" sz="900" dirty="0" smtClean="0"/>
                        <a:t>astonishment</a:t>
                      </a:r>
                      <a:endParaRPr lang="en-GB" sz="900" dirty="0"/>
                    </a:p>
                  </a:txBody>
                  <a:tcPr>
                    <a:solidFill>
                      <a:schemeClr val="bg1">
                        <a:alpha val="0"/>
                      </a:schemeClr>
                    </a:solidFill>
                  </a:tcPr>
                </a:tc>
                <a:extLst>
                  <a:ext uri="{0D108BD9-81ED-4DB2-BD59-A6C34878D82A}">
                    <a16:rowId xmlns:a16="http://schemas.microsoft.com/office/drawing/2014/main" val="3450720387"/>
                  </a:ext>
                </a:extLst>
              </a:tr>
              <a:tr h="225410">
                <a:tc>
                  <a:txBody>
                    <a:bodyPr/>
                    <a:lstStyle/>
                    <a:p>
                      <a:r>
                        <a:rPr lang="en-GB" sz="900" dirty="0" smtClean="0"/>
                        <a:t>inadequacy </a:t>
                      </a:r>
                      <a:endParaRPr lang="en-GB" sz="900" dirty="0"/>
                    </a:p>
                  </a:txBody>
                  <a:tcPr>
                    <a:solidFill>
                      <a:schemeClr val="bg1">
                        <a:alpha val="0"/>
                      </a:schemeClr>
                    </a:solidFill>
                  </a:tcPr>
                </a:tc>
                <a:tc>
                  <a:txBody>
                    <a:bodyPr/>
                    <a:lstStyle/>
                    <a:p>
                      <a:r>
                        <a:rPr lang="en-GB" sz="900" dirty="0" smtClean="0"/>
                        <a:t>bitterness</a:t>
                      </a:r>
                      <a:endParaRPr lang="en-GB" sz="900" dirty="0"/>
                    </a:p>
                  </a:txBody>
                  <a:tcPr>
                    <a:solidFill>
                      <a:schemeClr val="bg1">
                        <a:alpha val="0"/>
                      </a:schemeClr>
                    </a:solidFill>
                  </a:tcPr>
                </a:tc>
                <a:tc>
                  <a:txBody>
                    <a:bodyPr/>
                    <a:lstStyle/>
                    <a:p>
                      <a:r>
                        <a:rPr lang="en-GB" sz="900" dirty="0" smtClean="0"/>
                        <a:t>loneliness</a:t>
                      </a:r>
                      <a:endParaRPr lang="en-GB" sz="900" dirty="0"/>
                    </a:p>
                  </a:txBody>
                  <a:tcPr>
                    <a:solidFill>
                      <a:schemeClr val="bg1">
                        <a:alpha val="0"/>
                      </a:schemeClr>
                    </a:solidFill>
                  </a:tcPr>
                </a:tc>
                <a:extLst>
                  <a:ext uri="{0D108BD9-81ED-4DB2-BD59-A6C34878D82A}">
                    <a16:rowId xmlns:a16="http://schemas.microsoft.com/office/drawing/2014/main" val="1123022134"/>
                  </a:ext>
                </a:extLst>
              </a:tr>
              <a:tr h="235210">
                <a:tc>
                  <a:txBody>
                    <a:bodyPr/>
                    <a:lstStyle/>
                    <a:p>
                      <a:r>
                        <a:rPr lang="en-GB" sz="900" dirty="0" smtClean="0"/>
                        <a:t>judgement</a:t>
                      </a:r>
                      <a:endParaRPr lang="en-GB" sz="900" dirty="0"/>
                    </a:p>
                  </a:txBody>
                  <a:tcPr>
                    <a:solidFill>
                      <a:schemeClr val="bg1">
                        <a:alpha val="0"/>
                      </a:schemeClr>
                    </a:solidFill>
                  </a:tcPr>
                </a:tc>
                <a:tc>
                  <a:txBody>
                    <a:bodyPr/>
                    <a:lstStyle/>
                    <a:p>
                      <a:r>
                        <a:rPr lang="en-GB" sz="900" dirty="0" smtClean="0"/>
                        <a:t>frustration</a:t>
                      </a:r>
                      <a:endParaRPr lang="en-GB" sz="900" dirty="0"/>
                    </a:p>
                  </a:txBody>
                  <a:tcPr>
                    <a:solidFill>
                      <a:schemeClr val="bg1">
                        <a:alpha val="0"/>
                      </a:schemeClr>
                    </a:solidFill>
                  </a:tcPr>
                </a:tc>
                <a:tc>
                  <a:txBody>
                    <a:bodyPr/>
                    <a:lstStyle/>
                    <a:p>
                      <a:r>
                        <a:rPr lang="en-GB" sz="900" dirty="0" smtClean="0"/>
                        <a:t>power</a:t>
                      </a:r>
                      <a:endParaRPr lang="en-GB" sz="900" dirty="0"/>
                    </a:p>
                  </a:txBody>
                  <a:tcPr>
                    <a:solidFill>
                      <a:schemeClr val="bg1">
                        <a:alpha val="0"/>
                      </a:schemeClr>
                    </a:solidFill>
                  </a:tcPr>
                </a:tc>
                <a:extLst>
                  <a:ext uri="{0D108BD9-81ED-4DB2-BD59-A6C34878D82A}">
                    <a16:rowId xmlns:a16="http://schemas.microsoft.com/office/drawing/2014/main" val="1566755421"/>
                  </a:ext>
                </a:extLst>
              </a:tr>
            </a:tbl>
          </a:graphicData>
        </a:graphic>
      </p:graphicFrame>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505"/>
            <a:ext cx="1128364" cy="371988"/>
          </a:xfrm>
          <a:prstGeom prst="rect">
            <a:avLst/>
          </a:prstGeom>
        </p:spPr>
      </p:pic>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l="17915" t="18516" r="18103" b="14178"/>
          <a:stretch/>
        </p:blipFill>
        <p:spPr>
          <a:xfrm>
            <a:off x="2926345" y="5085181"/>
            <a:ext cx="812967" cy="812948"/>
          </a:xfrm>
          <a:prstGeom prst="rect">
            <a:avLst/>
          </a:prstGeom>
        </p:spPr>
      </p:pic>
    </p:spTree>
    <p:extLst>
      <p:ext uri="{BB962C8B-B14F-4D97-AF65-F5344CB8AC3E}">
        <p14:creationId xmlns:p14="http://schemas.microsoft.com/office/powerpoint/2010/main" val="1804656145"/>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TotalTime>
  <Words>699</Words>
  <Application>Microsoft Office PowerPoint</Application>
  <PresentationFormat>On-screen Show (4:3)</PresentationFormat>
  <Paragraphs>83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Narrow</vt:lpstr>
      <vt:lpstr>Calibri</vt:lpstr>
      <vt:lpstr>Office Theme</vt:lpstr>
      <vt:lpstr>Key concepts: Identity: The characteristics determining who or what a person or thing is.  Poetic terms/language: Poetic devices are tool that a poet can use to create rhythm, enhance meaning or intensify mood  Autobiography: An account of a person’s life written by that person   Non -standard and standard English: Informal and formal English Extended Metaphor:   When a writer uses the same metaphor throughout the piece of work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Harborow</dc:creator>
  <cp:lastModifiedBy>Mr M. Heley</cp:lastModifiedBy>
  <cp:revision>73</cp:revision>
  <dcterms:modified xsi:type="dcterms:W3CDTF">2019-11-11T16:20:12Z</dcterms:modified>
</cp:coreProperties>
</file>