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s/comment1.xml" ContentType="application/vnd.openxmlformats-officedocument.presentationml.comments+xml"/>
  <Override PartName="/ppt/slides/slide17.xml" ContentType="application/vnd.openxmlformats-officedocument.presentationml.slide+xml"/>
  <Override PartName="/ppt/comments/comment2.xml" ContentType="application/vnd.openxmlformats-officedocument.presentationml.comment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mAuthor id="0" name="Mr Mango" initials="MM" lastIdx="2" clrIdx="0"/>
</p:cmAuthorLst>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b="def" i="def"/>
      <a:tcStyle>
        <a:tcBdr/>
        <a:fill>
          <a:solidFill>
            <a:srgbClr val="FFFFFF"/>
          </a:solidFill>
        </a:fill>
      </a:tcStyle>
    </a:band2H>
    <a:firstCol>
      <a:tcTxStyle b="off" i="off">
        <a:fontRef idx="min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in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in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comments" Target="comments/comment1.xml"/><Relationship Id="rId25" Type="http://schemas.openxmlformats.org/officeDocument/2006/relationships/slide" Target="slides/slide17.xml"/><Relationship Id="rId26" Type="http://schemas.openxmlformats.org/officeDocument/2006/relationships/comments" Target="comments/comment2.xml"/></Relationships>

</file>

<file path=ppt/comments/comment1.xml><?xml version="1.0" encoding="utf-8"?>
<p:cm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m authorId="0" dt="2020-03-24T10:15:22.883" idx="1">
    <p:pos x="528" y="230"/>
    <p:text>Find images for officials doing a hand signal. 
For example, see slide.
You will need:
Service foul
Awarding a point</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m authorId="0" dt="2020-03-24T10:09:49.093" idx="2">
    <p:pos x="528" y="230"/>
    <p:text>Create a slide for each technique in the foot note.
Describe why the technique is used eg, High serve is used to go over the head of the opponent.
Then put 2 teaching points for the techniques eg, Serve below the waist line and bring the racket under arm forcing the shuttle upwards.
put an image of the technique on the slide.</p:text>
    <p:extLst>
      <p:ext uri="{C676402C-5697-4E1C-873F-D02D1690AC5C}">
        <p15:threadingInfo xmlns:p15="http://schemas.microsoft.com/office/powerpoint/2012/main" timeZoneBias="0"/>
      </p:ext>
    </p:extLst>
  </p:cm>
</p:cmLst>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2" name="Shape 112"/>
          <p:cNvSpPr/>
          <p:nvPr>
            <p:ph type="sldImg"/>
          </p:nvPr>
        </p:nvSpPr>
        <p:spPr>
          <a:xfrm>
            <a:off x="1143000" y="685800"/>
            <a:ext cx="4572000" cy="3429000"/>
          </a:xfrm>
          <a:prstGeom prst="rect">
            <a:avLst/>
          </a:prstGeom>
        </p:spPr>
        <p:txBody>
          <a:bodyPr/>
          <a:lstStyle/>
          <a:p>
            <a:pPr/>
          </a:p>
        </p:txBody>
      </p:sp>
      <p:sp>
        <p:nvSpPr>
          <p:cNvPr id="113" name="Shape 1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 Id="rId3" Type="http://schemas.openxmlformats.org/officeDocument/2006/relationships/hyperlink" Target="https://www.rulesofsport.com/sports/badminton.html" TargetMode="External"/><Relationship Id="rId4" Type="http://schemas.openxmlformats.org/officeDocument/2006/relationships/hyperlink" Target="https://prezi.com/ksyy5nzmayxm/p2-football-badminton-rules-regs-scenarios/" TargetMode="External"/></Relationships>

</file>

<file path=ppt/notesSlides/_rels/notesSlide3.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a:p>
        </p:txBody>
      </p:sp>
      <p:sp>
        <p:nvSpPr>
          <p:cNvPr id="121" name="Shape 121"/>
          <p:cNvSpPr/>
          <p:nvPr>
            <p:ph type="body" sz="quarter" idx="1"/>
          </p:nvPr>
        </p:nvSpPr>
        <p:spPr>
          <a:prstGeom prst="rect">
            <a:avLst/>
          </a:prstGeom>
        </p:spPr>
        <p:txBody>
          <a:bodyPr/>
          <a:lstStyle>
            <a:lvl1pPr>
              <a:defRPr sz="1200">
                <a:latin typeface="Calibri"/>
                <a:ea typeface="Calibri"/>
                <a:cs typeface="Calibri"/>
                <a:sym typeface="Calibri"/>
              </a:defRPr>
            </a:lvl1pPr>
          </a:lstStyle>
          <a:p>
            <a:pPr/>
            <a:r>
              <a:t>What is the aim/objective of the game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Shape 125"/>
          <p:cNvSpPr/>
          <p:nvPr>
            <p:ph type="sldImg"/>
          </p:nvPr>
        </p:nvSpPr>
        <p:spPr>
          <a:prstGeom prst="rect">
            <a:avLst/>
          </a:prstGeom>
        </p:spPr>
        <p:txBody>
          <a:bodyPr/>
          <a:lstStyle/>
          <a:p>
            <a:pPr/>
          </a:p>
        </p:txBody>
      </p:sp>
      <p:sp>
        <p:nvSpPr>
          <p:cNvPr id="126" name="Shape 126"/>
          <p:cNvSpPr/>
          <p:nvPr>
            <p:ph type="body" sz="quarter" idx="1"/>
          </p:nvPr>
        </p:nvSpPr>
        <p:spPr>
          <a:prstGeom prst="rect">
            <a:avLst/>
          </a:prstGeom>
        </p:spPr>
        <p:txBody>
          <a:bodyPr/>
          <a:lstStyle/>
          <a:p>
            <a:pPr>
              <a:defRPr sz="1200">
                <a:latin typeface="Calibri"/>
                <a:ea typeface="Calibri"/>
                <a:cs typeface="Calibri"/>
                <a:sym typeface="Calibri"/>
              </a:defRPr>
            </a:pPr>
            <a:r>
              <a:t>Rules of Badminton – include 10 general rules </a:t>
            </a:r>
          </a:p>
          <a:p>
            <a:pPr>
              <a:defRPr sz="1200">
                <a:latin typeface="Calibri"/>
                <a:ea typeface="Calibri"/>
                <a:cs typeface="Calibri"/>
                <a:sym typeface="Calibri"/>
              </a:defRPr>
            </a:pPr>
            <a:r>
              <a:t>	-Size and height of the net</a:t>
            </a:r>
          </a:p>
          <a:p>
            <a:pPr>
              <a:defRPr sz="1200">
                <a:latin typeface="Calibri"/>
                <a:ea typeface="Calibri"/>
                <a:cs typeface="Calibri"/>
                <a:sym typeface="Calibri"/>
              </a:defRPr>
            </a:pPr>
            <a:r>
              <a:t>	-Equipment – racket and shuttle and how can this be adapted to support younger players?</a:t>
            </a:r>
          </a:p>
          <a:p>
            <a:pPr>
              <a:defRPr sz="1200">
                <a:latin typeface="Calibri"/>
                <a:ea typeface="Calibri"/>
                <a:cs typeface="Calibri"/>
                <a:sym typeface="Calibri"/>
              </a:defRPr>
            </a:pPr>
            <a:r>
              <a:t>	-Start of play e.g. coin toss and serving</a:t>
            </a:r>
          </a:p>
          <a:p>
            <a:pPr>
              <a:defRPr sz="1200">
                <a:latin typeface="Calibri"/>
                <a:ea typeface="Calibri"/>
                <a:cs typeface="Calibri"/>
                <a:sym typeface="Calibri"/>
              </a:defRPr>
            </a:pPr>
            <a:r>
              <a:t>	-lines</a:t>
            </a:r>
          </a:p>
          <a:p>
            <a:pPr>
              <a:defRPr sz="1200">
                <a:latin typeface="Calibri"/>
                <a:ea typeface="Calibri"/>
                <a:cs typeface="Calibri"/>
                <a:sym typeface="Calibri"/>
              </a:defRPr>
            </a:pPr>
            <a:r>
              <a:t>	-Service rules</a:t>
            </a:r>
          </a:p>
          <a:p>
            <a:pPr>
              <a:defRPr sz="1200">
                <a:latin typeface="Calibri"/>
                <a:ea typeface="Calibri"/>
                <a:cs typeface="Calibri"/>
                <a:sym typeface="Calibri"/>
              </a:defRPr>
            </a:pPr>
            <a:r>
              <a:t>	-Rules of singles and doubles</a:t>
            </a:r>
          </a:p>
          <a:p>
            <a:pPr>
              <a:defRPr sz="1200">
                <a:latin typeface="Calibri"/>
                <a:ea typeface="Calibri"/>
                <a:cs typeface="Calibri"/>
                <a:sym typeface="Calibri"/>
              </a:defRPr>
            </a:pPr>
            <a:r>
              <a:t>	-Feet rules</a:t>
            </a:r>
          </a:p>
          <a:p>
            <a:pPr>
              <a:defRPr sz="1200">
                <a:latin typeface="Calibri"/>
                <a:ea typeface="Calibri"/>
                <a:cs typeface="Calibri"/>
                <a:sym typeface="Calibri"/>
              </a:defRPr>
            </a:pPr>
            <a:r>
              <a:t>	- How does a let work?</a:t>
            </a:r>
          </a:p>
          <a:p>
            <a:pPr>
              <a:defRPr sz="1200">
                <a:latin typeface="Calibri"/>
                <a:ea typeface="Calibri"/>
                <a:cs typeface="Calibri"/>
                <a:sym typeface="Calibri"/>
              </a:defRPr>
            </a:pPr>
            <a:r>
              <a:t>	- Rest periods in the game – when are they and how long do they last</a:t>
            </a:r>
          </a:p>
          <a:p>
            <a:pPr>
              <a:defRPr sz="1200">
                <a:latin typeface="Calibri"/>
                <a:ea typeface="Calibri"/>
                <a:cs typeface="Calibri"/>
                <a:sym typeface="Calibri"/>
              </a:defRPr>
            </a:pPr>
          </a:p>
          <a:p>
            <a:pPr>
              <a:defRPr sz="1200">
                <a:latin typeface="Calibri"/>
                <a:ea typeface="Calibri"/>
                <a:cs typeface="Calibri"/>
                <a:sym typeface="Calibri"/>
              </a:defRPr>
            </a:pPr>
            <a:r>
              <a:t>Useful website </a:t>
            </a:r>
            <a:r>
              <a:rPr u="sng">
                <a:solidFill>
                  <a:srgbClr val="0563C1"/>
                </a:solidFill>
                <a:uFill>
                  <a:solidFill>
                    <a:srgbClr val="0563C1"/>
                  </a:solidFill>
                </a:uFill>
                <a:hlinkClick r:id="rId3" invalidUrl="" action="" tgtFrame="" tooltip="" history="1" highlightClick="0" endSnd="0"/>
              </a:rPr>
              <a:t>https://www.rulesofsport.com/sports/badminton.html</a:t>
            </a:r>
          </a:p>
          <a:p>
            <a:pPr>
              <a:defRPr sz="1200" u="sng">
                <a:solidFill>
                  <a:srgbClr val="0563C1"/>
                </a:solidFill>
                <a:latin typeface="Calibri"/>
                <a:ea typeface="Calibri"/>
                <a:cs typeface="Calibri"/>
                <a:sym typeface="Calibri"/>
              </a:defRPr>
            </a:pPr>
            <a:r>
              <a:rPr>
                <a:uFill>
                  <a:solidFill>
                    <a:srgbClr val="0563C1"/>
                  </a:solidFill>
                </a:uFill>
                <a:hlinkClick r:id="rId4" invalidUrl="" action="" tgtFrame="" tooltip="" history="1" highlightClick="0" endSnd="0"/>
              </a:rPr>
              <a:t>https://prezi.com/ksyy5nzmayxm/p2-football-badminton-rules-regs-scenarios/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p>
            <a:pPr>
              <a:defRPr sz="1200">
                <a:latin typeface="Calibri"/>
                <a:ea typeface="Calibri"/>
                <a:cs typeface="Calibri"/>
                <a:sym typeface="Calibri"/>
              </a:defRPr>
            </a:pPr>
            <a:r>
              <a:t>Task 1 – add an image of a badminton court</a:t>
            </a:r>
          </a:p>
          <a:p>
            <a:pPr>
              <a:defRPr sz="1200">
                <a:latin typeface="Calibri"/>
                <a:ea typeface="Calibri"/>
                <a:cs typeface="Calibri"/>
                <a:sym typeface="Calibri"/>
              </a:defRPr>
            </a:pPr>
            <a:r>
              <a:t>	- label the court showing the service and playing areas for singles and doubles</a:t>
            </a:r>
          </a:p>
          <a:p>
            <a:pPr>
              <a:defRPr sz="1200">
                <a:latin typeface="Calibri"/>
                <a:ea typeface="Calibri"/>
                <a:cs typeface="Calibri"/>
                <a:sym typeface="Calibri"/>
              </a:defRPr>
            </a:pPr>
            <a:r>
              <a:t>	-what do the lines mean?</a:t>
            </a:r>
          </a:p>
          <a:p>
            <a:pPr>
              <a:defRPr sz="1200">
                <a:latin typeface="Calibri"/>
                <a:ea typeface="Calibri"/>
                <a:cs typeface="Calibri"/>
                <a:sym typeface="Calibri"/>
              </a:defRPr>
            </a:pPr>
            <a:r>
              <a:t>	- add the dimensions</a:t>
            </a:r>
          </a:p>
          <a:p>
            <a:pPr>
              <a:defRPr sz="1200">
                <a:latin typeface="Calibri"/>
                <a:ea typeface="Calibri"/>
                <a:cs typeface="Calibri"/>
                <a:sym typeface="Calibri"/>
              </a:defRPr>
            </a:pPr>
            <a:r>
              <a:t>	-state the height of the net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Shape 164"/>
          <p:cNvSpPr/>
          <p:nvPr>
            <p:ph type="sldImg"/>
          </p:nvPr>
        </p:nvSpPr>
        <p:spPr>
          <a:prstGeom prst="rect">
            <a:avLst/>
          </a:prstGeom>
        </p:spPr>
        <p:txBody>
          <a:bodyPr/>
          <a:lstStyle/>
          <a:p>
            <a:pPr/>
          </a:p>
        </p:txBody>
      </p:sp>
      <p:sp>
        <p:nvSpPr>
          <p:cNvPr id="165" name="Shape 165"/>
          <p:cNvSpPr/>
          <p:nvPr>
            <p:ph type="body" sz="quarter" idx="1"/>
          </p:nvPr>
        </p:nvSpPr>
        <p:spPr>
          <a:prstGeom prst="rect">
            <a:avLst/>
          </a:prstGeom>
        </p:spPr>
        <p:txBody>
          <a:bodyPr/>
          <a:lstStyle/>
          <a:p>
            <a:pPr>
              <a:defRPr sz="1200">
                <a:latin typeface="Calibri"/>
                <a:ea typeface="Calibri"/>
                <a:cs typeface="Calibri"/>
                <a:sym typeface="Calibri"/>
              </a:defRPr>
            </a:pPr>
            <a:r>
              <a:t>How can the court be adapted and improved to suit younger players? </a:t>
            </a:r>
          </a:p>
          <a:p>
            <a:pPr>
              <a:defRPr sz="1200">
                <a:latin typeface="Calibri"/>
                <a:ea typeface="Calibri"/>
                <a:cs typeface="Calibri"/>
                <a:sym typeface="Calibri"/>
              </a:defRPr>
            </a:pPr>
            <a:r>
              <a:t>	- state recommendations e.g. height of the net, increased playing areas, change in service boxes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Shape 176"/>
          <p:cNvSpPr/>
          <p:nvPr>
            <p:ph type="sldImg"/>
          </p:nvPr>
        </p:nvSpPr>
        <p:spPr>
          <a:prstGeom prst="rect">
            <a:avLst/>
          </a:prstGeom>
        </p:spPr>
        <p:txBody>
          <a:bodyPr/>
          <a:lstStyle/>
          <a:p>
            <a:pPr/>
          </a:p>
        </p:txBody>
      </p:sp>
      <p:sp>
        <p:nvSpPr>
          <p:cNvPr id="177" name="Shape 177"/>
          <p:cNvSpPr/>
          <p:nvPr>
            <p:ph type="body" sz="quarter" idx="1"/>
          </p:nvPr>
        </p:nvSpPr>
        <p:spPr>
          <a:prstGeom prst="rect">
            <a:avLst/>
          </a:prstGeom>
        </p:spPr>
        <p:txBody>
          <a:bodyPr/>
          <a:lstStyle/>
          <a:p>
            <a:pPr>
              <a:defRPr sz="1200">
                <a:latin typeface="Calibri"/>
                <a:ea typeface="Calibri"/>
                <a:cs typeface="Calibri"/>
                <a:sym typeface="Calibri"/>
              </a:defRPr>
            </a:pPr>
            <a:r>
              <a:t>Equipment</a:t>
            </a:r>
          </a:p>
          <a:p>
            <a:pPr>
              <a:defRPr sz="1200">
                <a:latin typeface="Calibri"/>
                <a:ea typeface="Calibri"/>
                <a:cs typeface="Calibri"/>
                <a:sym typeface="Calibri"/>
              </a:defRPr>
            </a:pPr>
          </a:p>
          <a:p>
            <a:pPr>
              <a:defRPr sz="1200">
                <a:latin typeface="Calibri"/>
                <a:ea typeface="Calibri"/>
                <a:cs typeface="Calibri"/>
                <a:sym typeface="Calibri"/>
              </a:defRPr>
            </a:pPr>
            <a:r>
              <a:t>Describe and include images of the equipment needed:</a:t>
            </a:r>
            <a:br/>
            <a:r>
              <a:t>-Racket</a:t>
            </a:r>
          </a:p>
          <a:p>
            <a:pPr>
              <a:defRPr sz="1200">
                <a:latin typeface="Calibri"/>
                <a:ea typeface="Calibri"/>
                <a:cs typeface="Calibri"/>
                <a:sym typeface="Calibri"/>
              </a:defRPr>
            </a:pPr>
            <a:r>
              <a:t>-Shuttle</a:t>
            </a:r>
          </a:p>
          <a:p>
            <a:pPr>
              <a:defRPr sz="1200">
                <a:latin typeface="Calibri"/>
                <a:ea typeface="Calibri"/>
                <a:cs typeface="Calibri"/>
                <a:sym typeface="Calibri"/>
              </a:defRPr>
            </a:pPr>
            <a:r>
              <a:t>-Badminton clothing for the players</a:t>
            </a:r>
          </a:p>
          <a:p>
            <a:pPr>
              <a:defRPr sz="1200">
                <a:latin typeface="Calibri"/>
                <a:ea typeface="Calibri"/>
                <a:cs typeface="Calibri"/>
                <a:sym typeface="Calibri"/>
              </a:defRPr>
            </a:pPr>
            <a:r>
              <a:t>-Badminton shoes for the players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Shape 181"/>
          <p:cNvSpPr/>
          <p:nvPr>
            <p:ph type="sldImg"/>
          </p:nvPr>
        </p:nvSpPr>
        <p:spPr>
          <a:prstGeom prst="rect">
            <a:avLst/>
          </a:prstGeom>
        </p:spPr>
        <p:txBody>
          <a:bodyPr/>
          <a:lstStyle/>
          <a:p>
            <a:pPr/>
          </a:p>
        </p:txBody>
      </p:sp>
      <p:sp>
        <p:nvSpPr>
          <p:cNvPr id="182" name="Shape 182"/>
          <p:cNvSpPr/>
          <p:nvPr>
            <p:ph type="body" sz="quarter" idx="1"/>
          </p:nvPr>
        </p:nvSpPr>
        <p:spPr>
          <a:prstGeom prst="rect">
            <a:avLst/>
          </a:prstGeom>
        </p:spPr>
        <p:txBody>
          <a:bodyPr/>
          <a:lstStyle/>
          <a:p>
            <a:pPr>
              <a:defRPr sz="1200">
                <a:latin typeface="Calibri"/>
                <a:ea typeface="Calibri"/>
                <a:cs typeface="Calibri"/>
                <a:sym typeface="Calibri"/>
              </a:defRPr>
            </a:pPr>
            <a:r>
              <a:t>Scoring system - create a paragraph stating</a:t>
            </a:r>
          </a:p>
          <a:p>
            <a:pPr>
              <a:defRPr sz="1200">
                <a:latin typeface="Calibri"/>
                <a:ea typeface="Calibri"/>
                <a:cs typeface="Calibri"/>
                <a:sym typeface="Calibri"/>
              </a:defRPr>
            </a:pPr>
            <a:r>
              <a:t>	-How many games make up a match</a:t>
            </a:r>
          </a:p>
          <a:p>
            <a:pPr>
              <a:defRPr sz="1200">
                <a:latin typeface="Calibri"/>
                <a:ea typeface="Calibri"/>
                <a:cs typeface="Calibri"/>
                <a:sym typeface="Calibri"/>
              </a:defRPr>
            </a:pPr>
            <a:r>
              <a:t>	-How many points are there in a game?</a:t>
            </a:r>
          </a:p>
          <a:p>
            <a:pPr>
              <a:defRPr sz="1200">
                <a:latin typeface="Calibri"/>
                <a:ea typeface="Calibri"/>
                <a:cs typeface="Calibri"/>
                <a:sym typeface="Calibri"/>
              </a:defRPr>
            </a:pPr>
            <a:r>
              <a:t>	-Can you win a point on anyone's service?</a:t>
            </a:r>
          </a:p>
          <a:p>
            <a:pPr>
              <a:defRPr sz="1200">
                <a:latin typeface="Calibri"/>
                <a:ea typeface="Calibri"/>
                <a:cs typeface="Calibri"/>
                <a:sym typeface="Calibri"/>
              </a:defRPr>
            </a:pPr>
            <a:r>
              <a:t>	-How many points clear does a player need to be to win and match and how does this work?</a:t>
            </a:r>
          </a:p>
          <a:p>
            <a:pPr>
              <a:defRPr sz="1200">
                <a:latin typeface="Calibri"/>
                <a:ea typeface="Calibri"/>
                <a:cs typeface="Calibri"/>
                <a:sym typeface="Calibri"/>
              </a:defRPr>
            </a:pPr>
            <a:r>
              <a:t>	-What are the service rules for both singles and doubles – include odds and evens rule e.g. 0,2,4,6,8 and 1,3,5,7</a:t>
            </a:r>
          </a:p>
          <a:p>
            <a:pPr>
              <a:defRPr sz="1200">
                <a:latin typeface="Calibri"/>
                <a:ea typeface="Calibri"/>
                <a:cs typeface="Calibri"/>
                <a:sym typeface="Calibri"/>
              </a:defRPr>
            </a:pPr>
            <a:r>
              <a:t>	-what is meant by a let?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Shape 189"/>
          <p:cNvSpPr/>
          <p:nvPr>
            <p:ph type="sldImg"/>
          </p:nvPr>
        </p:nvSpPr>
        <p:spPr>
          <a:prstGeom prst="rect">
            <a:avLst/>
          </a:prstGeom>
        </p:spPr>
        <p:txBody>
          <a:bodyPr/>
          <a:lstStyle/>
          <a:p>
            <a:pPr/>
          </a:p>
        </p:txBody>
      </p:sp>
      <p:sp>
        <p:nvSpPr>
          <p:cNvPr id="190" name="Shape 190"/>
          <p:cNvSpPr/>
          <p:nvPr>
            <p:ph type="body" sz="quarter" idx="1"/>
          </p:nvPr>
        </p:nvSpPr>
        <p:spPr>
          <a:prstGeom prst="rect">
            <a:avLst/>
          </a:prstGeom>
        </p:spPr>
        <p:txBody>
          <a:bodyPr/>
          <a:lstStyle/>
          <a:p>
            <a:pPr>
              <a:defRPr sz="1200">
                <a:latin typeface="Calibri"/>
                <a:ea typeface="Calibri"/>
                <a:cs typeface="Calibri"/>
                <a:sym typeface="Calibri"/>
              </a:defRPr>
            </a:pPr>
            <a:r>
              <a:t>Roles of the 4 badminton officials</a:t>
            </a:r>
          </a:p>
          <a:p>
            <a:pPr>
              <a:defRPr sz="1200">
                <a:latin typeface="Calibri"/>
                <a:ea typeface="Calibri"/>
                <a:cs typeface="Calibri"/>
                <a:sym typeface="Calibri"/>
              </a:defRPr>
            </a:pPr>
            <a:r>
              <a:t>	-state what each of their roles are</a:t>
            </a:r>
          </a:p>
          <a:p>
            <a:pPr>
              <a:defRPr sz="1200">
                <a:latin typeface="Calibri"/>
                <a:ea typeface="Calibri"/>
                <a:cs typeface="Calibri"/>
                <a:sym typeface="Calibri"/>
              </a:defRPr>
            </a:pPr>
            <a:r>
              <a:t>	-what is the dress code and why</a:t>
            </a:r>
          </a:p>
          <a:p>
            <a:pPr>
              <a:defRPr sz="1200">
                <a:latin typeface="Calibri"/>
                <a:ea typeface="Calibri"/>
                <a:cs typeface="Calibri"/>
                <a:sym typeface="Calibri"/>
              </a:defRPr>
            </a:pPr>
            <a:r>
              <a:t>	-state what their responsibilities are</a:t>
            </a:r>
          </a:p>
          <a:p>
            <a:pPr>
              <a:defRPr sz="1200">
                <a:latin typeface="Calibri"/>
                <a:ea typeface="Calibri"/>
                <a:cs typeface="Calibri"/>
                <a:sym typeface="Calibri"/>
              </a:defRPr>
            </a:pPr>
            <a:r>
              <a:t>	-state what qualities they require</a:t>
            </a:r>
          </a:p>
          <a:p>
            <a:pPr>
              <a:defRPr sz="1200">
                <a:latin typeface="Calibri"/>
                <a:ea typeface="Calibri"/>
                <a:cs typeface="Calibri"/>
                <a:sym typeface="Calibri"/>
              </a:defRPr>
            </a:pPr>
            <a:r>
              <a:t>	-state the components of fitness needed to fulfil their role.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a:defRPr sz="1200">
                <a:latin typeface="Calibri"/>
                <a:ea typeface="Calibri"/>
                <a:cs typeface="Calibri"/>
                <a:sym typeface="Calibri"/>
              </a:defRPr>
            </a:pPr>
            <a:r>
              <a:t>Hand signals of the officials</a:t>
            </a:r>
          </a:p>
          <a:p>
            <a:pPr>
              <a:defRPr sz="1200">
                <a:latin typeface="Calibri"/>
                <a:ea typeface="Calibri"/>
                <a:cs typeface="Calibri"/>
                <a:sym typeface="Calibri"/>
              </a:defRPr>
            </a:pPr>
            <a:r>
              <a:t>-include the names of the officials and the hand signals used within a game (include the image of the hand signal and a description of what it means. Add in a scenario as to what may have happened in the game to show your understanding.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Shape 212"/>
          <p:cNvSpPr/>
          <p:nvPr>
            <p:ph type="sldImg"/>
          </p:nvPr>
        </p:nvSpPr>
        <p:spPr>
          <a:prstGeom prst="rect">
            <a:avLst/>
          </a:prstGeom>
        </p:spPr>
        <p:txBody>
          <a:bodyPr/>
          <a:lstStyle/>
          <a:p>
            <a:pPr/>
          </a:p>
        </p:txBody>
      </p:sp>
      <p:sp>
        <p:nvSpPr>
          <p:cNvPr id="213" name="Shape 213"/>
          <p:cNvSpPr/>
          <p:nvPr>
            <p:ph type="body" sz="quarter" idx="1"/>
          </p:nvPr>
        </p:nvSpPr>
        <p:spPr>
          <a:prstGeom prst="rect">
            <a:avLst/>
          </a:prstGeom>
        </p:spPr>
        <p:txBody>
          <a:bodyPr/>
          <a:lstStyle/>
          <a:p>
            <a:pPr>
              <a:defRPr sz="1200">
                <a:latin typeface="Calibri"/>
                <a:ea typeface="Calibri"/>
                <a:cs typeface="Calibri"/>
                <a:sym typeface="Calibri"/>
              </a:defRPr>
            </a:pPr>
            <a:r>
              <a:t>Techniques needed in Badminton (include the teaching points and an image.</a:t>
            </a:r>
          </a:p>
          <a:p>
            <a:pPr>
              <a:defRPr sz="1200">
                <a:latin typeface="Calibri"/>
                <a:ea typeface="Calibri"/>
                <a:cs typeface="Calibri"/>
                <a:sym typeface="Calibri"/>
              </a:defRPr>
            </a:pPr>
            <a:r>
              <a:t>	-High serve</a:t>
            </a:r>
          </a:p>
          <a:p>
            <a:pPr>
              <a:defRPr sz="1200">
                <a:latin typeface="Calibri"/>
                <a:ea typeface="Calibri"/>
                <a:cs typeface="Calibri"/>
                <a:sym typeface="Calibri"/>
              </a:defRPr>
            </a:pPr>
            <a:r>
              <a:t>	Low serve</a:t>
            </a:r>
          </a:p>
          <a:p>
            <a:pPr>
              <a:defRPr sz="1200">
                <a:latin typeface="Calibri"/>
                <a:ea typeface="Calibri"/>
                <a:cs typeface="Calibri"/>
                <a:sym typeface="Calibri"/>
              </a:defRPr>
            </a:pPr>
            <a:r>
              <a:t>	Overhead clear</a:t>
            </a:r>
          </a:p>
          <a:p>
            <a:pPr>
              <a:defRPr sz="1200">
                <a:latin typeface="Calibri"/>
                <a:ea typeface="Calibri"/>
                <a:cs typeface="Calibri"/>
                <a:sym typeface="Calibri"/>
              </a:defRPr>
            </a:pPr>
            <a:r>
              <a:t>	Drop shot</a:t>
            </a:r>
          </a:p>
          <a:p>
            <a:pPr>
              <a:defRPr sz="1200">
                <a:latin typeface="Calibri"/>
                <a:ea typeface="Calibri"/>
                <a:cs typeface="Calibri"/>
                <a:sym typeface="Calibri"/>
              </a:defRPr>
            </a:pPr>
            <a:r>
              <a:t>	Smash</a:t>
            </a:r>
          </a:p>
          <a:p>
            <a:pPr>
              <a:defRPr sz="1200">
                <a:latin typeface="Calibri"/>
                <a:ea typeface="Calibri"/>
                <a:cs typeface="Calibri"/>
                <a:sym typeface="Calibri"/>
              </a:defRPr>
            </a:pPr>
            <a:r>
              <a:t>	Ready Position – what is it? where is it? Why is it important/</a:t>
            </a:r>
          </a:p>
          <a:p>
            <a:pPr>
              <a:defRPr sz="1200">
                <a:latin typeface="Calibri"/>
                <a:ea typeface="Calibri"/>
                <a:cs typeface="Calibri"/>
                <a:sym typeface="Calibri"/>
              </a:defRPr>
            </a:pPr>
            <a:r>
              <a:t>	Grip</a:t>
            </a:r>
          </a:p>
          <a:p>
            <a:pPr>
              <a:defRPr sz="1200">
                <a:latin typeface="Calibri"/>
                <a:ea typeface="Calibri"/>
                <a:cs typeface="Calibri"/>
                <a:sym typeface="Calibri"/>
              </a:defRPr>
            </a:pPr>
            <a:r>
              <a:t>	Shuttle Placement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JECT">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_TEXT">
    <p:spTree>
      <p:nvGrpSpPr>
        <p:cNvPr id="1" name=""/>
        <p:cNvGrpSpPr/>
        <p:nvPr/>
      </p:nvGrpSpPr>
      <p:grpSpPr>
        <a:xfrm>
          <a:off x="0" y="0"/>
          <a:ext cx="0" cy="0"/>
          <a:chOff x="0" y="0"/>
          <a:chExt cx="0" cy="0"/>
        </a:xfrm>
      </p:grpSpPr>
      <p:sp>
        <p:nvSpPr>
          <p:cNvPr id="95" name="Title Text"/>
          <p:cNvSpPr txBox="1"/>
          <p:nvPr>
            <p:ph type="title"/>
          </p:nvPr>
        </p:nvSpPr>
        <p:spPr>
          <a:prstGeom prst="rect">
            <a:avLst/>
          </a:prstGeom>
        </p:spPr>
        <p:txBody>
          <a:bodyPr/>
          <a:lstStyle/>
          <a:p>
            <a:pPr/>
            <a:r>
              <a:t>Title Text</a:t>
            </a:r>
          </a:p>
        </p:txBody>
      </p:sp>
      <p:sp>
        <p:nvSpPr>
          <p:cNvPr id="96" name="Body Level One…"/>
          <p:cNvSpPr txBox="1"/>
          <p:nvPr>
            <p:ph type="body" idx="1"/>
          </p:nvPr>
        </p:nvSpPr>
        <p:spPr>
          <a:xfrm rot="5400000">
            <a:off x="3920330" y="-1256506"/>
            <a:ext cx="4351339" cy="105156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_TITLE_AND_VERTICAL_TEXT">
    <p:spTree>
      <p:nvGrpSpPr>
        <p:cNvPr id="1" name=""/>
        <p:cNvGrpSpPr/>
        <p:nvPr/>
      </p:nvGrpSpPr>
      <p:grpSpPr>
        <a:xfrm>
          <a:off x="0" y="0"/>
          <a:ext cx="0" cy="0"/>
          <a:chOff x="0" y="0"/>
          <a:chExt cx="0" cy="0"/>
        </a:xfrm>
      </p:grpSpPr>
      <p:sp>
        <p:nvSpPr>
          <p:cNvPr id="104" name="Title Text"/>
          <p:cNvSpPr txBox="1"/>
          <p:nvPr>
            <p:ph type="title"/>
          </p:nvPr>
        </p:nvSpPr>
        <p:spPr>
          <a:xfrm rot="5400000">
            <a:off x="7133431" y="1956593"/>
            <a:ext cx="5811839" cy="2628901"/>
          </a:xfrm>
          <a:prstGeom prst="rect">
            <a:avLst/>
          </a:prstGeom>
        </p:spPr>
        <p:txBody>
          <a:bodyPr/>
          <a:lstStyle/>
          <a:p>
            <a:pPr/>
            <a:r>
              <a:t>Title Text</a:t>
            </a:r>
          </a:p>
        </p:txBody>
      </p:sp>
      <p:sp>
        <p:nvSpPr>
          <p:cNvPr id="105" name="Body Level One…"/>
          <p:cNvSpPr txBox="1"/>
          <p:nvPr>
            <p:ph type="body" idx="1"/>
          </p:nvPr>
        </p:nvSpPr>
        <p:spPr>
          <a:xfrm rot="5400000">
            <a:off x="1799431" y="-596107"/>
            <a:ext cx="5811838" cy="77343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20"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21" name="Body Level One…"/>
          <p:cNvSpPr txBox="1"/>
          <p:nvPr>
            <p:ph type="body" sz="quarter" idx="1"/>
          </p:nvPr>
        </p:nvSpPr>
        <p:spPr>
          <a:xfrm>
            <a:off x="1524000" y="3602037"/>
            <a:ext cx="9144000" cy="1655763"/>
          </a:xfrm>
          <a:prstGeom prst="rect">
            <a:avLst/>
          </a:prstGeom>
        </p:spPr>
        <p:txBody>
          <a:bodyPr/>
          <a:lstStyle>
            <a:lvl1pPr marL="406400" indent="-355600" algn="ctr">
              <a:buClrTx/>
              <a:buSzTx/>
              <a:buFontTx/>
              <a:buNone/>
              <a:defRPr sz="2400"/>
            </a:lvl1pPr>
            <a:lvl2pPr marL="406400" indent="127000" algn="ctr">
              <a:buClrTx/>
              <a:buSzTx/>
              <a:buFontTx/>
              <a:buNone/>
              <a:defRPr sz="2400"/>
            </a:lvl2pPr>
            <a:lvl3pPr marL="406400" indent="609600" algn="ctr">
              <a:buClrTx/>
              <a:buSzTx/>
              <a:buFontTx/>
              <a:buNone/>
              <a:defRPr sz="2400"/>
            </a:lvl3pPr>
            <a:lvl4pPr marL="406400" indent="1079500" algn="ctr">
              <a:buClrTx/>
              <a:buSzTx/>
              <a:buFontTx/>
              <a:buNone/>
              <a:defRPr sz="2400"/>
            </a:lvl4pPr>
            <a:lvl5pPr marL="406400" indent="1536700" algn="ctr">
              <a:buClrTx/>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228600" indent="0">
              <a:buClrTx/>
              <a:buSzTx/>
              <a:buFontTx/>
              <a:buNone/>
              <a:defRPr sz="2400">
                <a:solidFill>
                  <a:srgbClr val="888888"/>
                </a:solidFill>
              </a:defRPr>
            </a:lvl1pPr>
            <a:lvl2pPr marL="228600" indent="457200">
              <a:buClrTx/>
              <a:buSzTx/>
              <a:buFontTx/>
              <a:buNone/>
              <a:defRPr sz="2400">
                <a:solidFill>
                  <a:srgbClr val="888888"/>
                </a:solidFill>
              </a:defRPr>
            </a:lvl2pPr>
            <a:lvl3pPr marL="228600" indent="914400">
              <a:buClrTx/>
              <a:buSzTx/>
              <a:buFontTx/>
              <a:buNone/>
              <a:defRPr sz="2400">
                <a:solidFill>
                  <a:srgbClr val="888888"/>
                </a:solidFill>
              </a:defRPr>
            </a:lvl3pPr>
            <a:lvl4pPr marL="228600" indent="1371600">
              <a:buClrTx/>
              <a:buSzTx/>
              <a:buFontTx/>
              <a:buNone/>
              <a:defRPr sz="2400">
                <a:solidFill>
                  <a:srgbClr val="888888"/>
                </a:solidFill>
              </a:defRPr>
            </a:lvl4pPr>
            <a:lvl5pPr marL="228600" indent="1828800">
              <a:buClrTx/>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_OBJECTS">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Google Shape;36;p17"/>
          <p:cNvSpPr txBox="1"/>
          <p:nvPr>
            <p:ph type="body" sz="half" idx="13"/>
          </p:nvPr>
        </p:nvSpPr>
        <p:spPr>
          <a:xfrm>
            <a:off x="6172200" y="1825625"/>
            <a:ext cx="5181600" cy="4351338"/>
          </a:xfrm>
          <a:prstGeom prst="rect">
            <a:avLst/>
          </a:prstGeom>
        </p:spPr>
        <p:txBody>
          <a:bodyPr/>
          <a:lstStyle/>
          <a:p>
            <a:pP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_OBJECTS_WITH_TEXT">
    <p:spTree>
      <p:nvGrpSpPr>
        <p:cNvPr id="1" name=""/>
        <p:cNvGrpSpPr/>
        <p:nvPr/>
      </p:nvGrpSpPr>
      <p:grpSpPr>
        <a:xfrm>
          <a:off x="0" y="0"/>
          <a:ext cx="0" cy="0"/>
          <a:chOff x="0" y="0"/>
          <a:chExt cx="0" cy="0"/>
        </a:xfrm>
      </p:grpSpPr>
      <p:sp>
        <p:nvSpPr>
          <p:cNvPr id="48" name="Title Text"/>
          <p:cNvSpPr txBox="1"/>
          <p:nvPr>
            <p:ph type="title"/>
          </p:nvPr>
        </p:nvSpPr>
        <p:spPr>
          <a:xfrm>
            <a:off x="839787" y="365125"/>
            <a:ext cx="10515601" cy="1325563"/>
          </a:xfrm>
          <a:prstGeom prst="rect">
            <a:avLst/>
          </a:prstGeom>
        </p:spPr>
        <p:txBody>
          <a:bodyPr/>
          <a:lstStyle/>
          <a:p>
            <a:pPr/>
            <a:r>
              <a:t>Title Text</a:t>
            </a:r>
          </a:p>
        </p:txBody>
      </p:sp>
      <p:sp>
        <p:nvSpPr>
          <p:cNvPr id="49" name="Body Level One…"/>
          <p:cNvSpPr txBox="1"/>
          <p:nvPr>
            <p:ph type="body" sz="quarter" idx="1"/>
          </p:nvPr>
        </p:nvSpPr>
        <p:spPr>
          <a:xfrm>
            <a:off x="839787" y="1681163"/>
            <a:ext cx="5157789" cy="823913"/>
          </a:xfrm>
          <a:prstGeom prst="rect">
            <a:avLst/>
          </a:prstGeom>
        </p:spPr>
        <p:txBody>
          <a:bodyPr anchor="b"/>
          <a:lstStyle>
            <a:lvl1pPr marL="228600" indent="0">
              <a:buClrTx/>
              <a:buSzTx/>
              <a:buFontTx/>
              <a:buNone/>
              <a:defRPr b="1" sz="2400">
                <a:latin typeface="+mj-lt"/>
                <a:ea typeface="+mj-ea"/>
                <a:cs typeface="+mj-cs"/>
                <a:sym typeface="Helvetica"/>
              </a:defRPr>
            </a:lvl1pPr>
            <a:lvl2pPr marL="228600" indent="457200">
              <a:buClrTx/>
              <a:buSzTx/>
              <a:buFontTx/>
              <a:buNone/>
              <a:defRPr b="1" sz="2400">
                <a:latin typeface="+mj-lt"/>
                <a:ea typeface="+mj-ea"/>
                <a:cs typeface="+mj-cs"/>
                <a:sym typeface="Helvetica"/>
              </a:defRPr>
            </a:lvl2pPr>
            <a:lvl3pPr marL="228600" indent="914400">
              <a:buClrTx/>
              <a:buSzTx/>
              <a:buFontTx/>
              <a:buNone/>
              <a:defRPr b="1" sz="2400">
                <a:latin typeface="+mj-lt"/>
                <a:ea typeface="+mj-ea"/>
                <a:cs typeface="+mj-cs"/>
                <a:sym typeface="Helvetica"/>
              </a:defRPr>
            </a:lvl3pPr>
            <a:lvl4pPr marL="228600" indent="1371600">
              <a:buClrTx/>
              <a:buSzTx/>
              <a:buFontTx/>
              <a:buNone/>
              <a:defRPr b="1" sz="2400">
                <a:latin typeface="+mj-lt"/>
                <a:ea typeface="+mj-ea"/>
                <a:cs typeface="+mj-cs"/>
                <a:sym typeface="Helvetica"/>
              </a:defRPr>
            </a:lvl4pPr>
            <a:lvl5pPr marL="228600" indent="1828800">
              <a:buClrTx/>
              <a:buSzTx/>
              <a:buFontTx/>
              <a:buNone/>
              <a:defRPr b="1" sz="2400">
                <a:latin typeface="+mj-lt"/>
                <a:ea typeface="+mj-ea"/>
                <a:cs typeface="+mj-cs"/>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50" name="Google Shape;43;p18"/>
          <p:cNvSpPr txBox="1"/>
          <p:nvPr>
            <p:ph type="body" sz="half" idx="13"/>
          </p:nvPr>
        </p:nvSpPr>
        <p:spPr>
          <a:xfrm>
            <a:off x="839787" y="2505075"/>
            <a:ext cx="5157789" cy="3684588"/>
          </a:xfrm>
          <a:prstGeom prst="rect">
            <a:avLst/>
          </a:prstGeom>
        </p:spPr>
        <p:txBody>
          <a:bodyPr/>
          <a:lstStyle/>
          <a:p>
            <a:pPr/>
          </a:p>
        </p:txBody>
      </p:sp>
      <p:sp>
        <p:nvSpPr>
          <p:cNvPr id="51" name="Google Shape;44;p18"/>
          <p:cNvSpPr txBox="1"/>
          <p:nvPr>
            <p:ph type="body" sz="quarter" idx="14"/>
          </p:nvPr>
        </p:nvSpPr>
        <p:spPr>
          <a:xfrm>
            <a:off x="6172200" y="1681163"/>
            <a:ext cx="5183188" cy="823913"/>
          </a:xfrm>
          <a:prstGeom prst="rect">
            <a:avLst/>
          </a:prstGeom>
        </p:spPr>
        <p:txBody>
          <a:bodyPr anchor="b"/>
          <a:lstStyle/>
          <a:p>
            <a:pPr marL="228600" indent="0">
              <a:buClrTx/>
              <a:buSzTx/>
              <a:buFontTx/>
              <a:buNone/>
              <a:defRPr b="1" sz="2400">
                <a:latin typeface="+mj-lt"/>
                <a:ea typeface="+mj-ea"/>
                <a:cs typeface="+mj-cs"/>
                <a:sym typeface="Helvetica"/>
              </a:defRPr>
            </a:pPr>
          </a:p>
        </p:txBody>
      </p:sp>
      <p:sp>
        <p:nvSpPr>
          <p:cNvPr id="52" name="Google Shape;45;p18"/>
          <p:cNvSpPr txBox="1"/>
          <p:nvPr>
            <p:ph type="body" sz="half" idx="15"/>
          </p:nvPr>
        </p:nvSpPr>
        <p:spPr>
          <a:xfrm>
            <a:off x="6172200" y="2505075"/>
            <a:ext cx="5183188" cy="3684588"/>
          </a:xfrm>
          <a:prstGeom prst="rect">
            <a:avLst/>
          </a:prstGeom>
        </p:spPr>
        <p:txBody>
          <a:bodyPr/>
          <a:lstStyle/>
          <a:p>
            <a:pP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60" name="Title Text"/>
          <p:cNvSpPr txBox="1"/>
          <p:nvPr>
            <p:ph type="title"/>
          </p:nvPr>
        </p:nvSpPr>
        <p:spPr>
          <a:prstGeom prst="rect">
            <a:avLst/>
          </a:prstGeom>
        </p:spPr>
        <p:txBody>
          <a:bodyPr/>
          <a:lstStyle/>
          <a:p>
            <a:pPr/>
            <a:r>
              <a:t>Title Text</a:t>
            </a:r>
          </a:p>
        </p:txBody>
      </p:sp>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JECT_WITH_CAPTION_TEXT">
    <p:spTree>
      <p:nvGrpSpPr>
        <p:cNvPr id="1" name=""/>
        <p:cNvGrpSpPr/>
        <p:nvPr/>
      </p:nvGrpSpPr>
      <p:grpSpPr>
        <a:xfrm>
          <a:off x="0" y="0"/>
          <a:ext cx="0" cy="0"/>
          <a:chOff x="0" y="0"/>
          <a:chExt cx="0" cy="0"/>
        </a:xfrm>
      </p:grpSpPr>
      <p:sp>
        <p:nvSpPr>
          <p:cNvPr id="75"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6" name="Body Level One…"/>
          <p:cNvSpPr txBox="1"/>
          <p:nvPr>
            <p:ph type="body" sz="half" idx="1"/>
          </p:nvPr>
        </p:nvSpPr>
        <p:spPr>
          <a:xfrm>
            <a:off x="5183187" y="987425"/>
            <a:ext cx="6172201" cy="4873625"/>
          </a:xfrm>
          <a:prstGeom prst="rect">
            <a:avLst/>
          </a:prstGeom>
        </p:spPr>
        <p:txBody>
          <a:bodyPr/>
          <a:lstStyle>
            <a:lvl1pPr indent="-431800">
              <a:buSzPts val="3200"/>
              <a:defRPr sz="3200"/>
            </a:lvl1pPr>
            <a:lvl2pPr marL="972457" indent="-464457">
              <a:buSzPts val="3200"/>
              <a:defRPr sz="3200"/>
            </a:lvl2pPr>
            <a:lvl3pPr marL="1498600" indent="-508000">
              <a:buSzPts val="3200"/>
              <a:defRPr sz="3200"/>
            </a:lvl3pPr>
            <a:lvl4pPr marL="2042160" indent="-568960">
              <a:buSzPts val="3200"/>
              <a:defRPr sz="3200"/>
            </a:lvl4pPr>
            <a:lvl5pPr marL="2499360" indent="-568960">
              <a:buSzPts val="3200"/>
              <a:defRPr sz="3200"/>
            </a:lvl5pPr>
          </a:lstStyle>
          <a:p>
            <a:pPr/>
            <a:r>
              <a:t>Body Level One</a:t>
            </a:r>
          </a:p>
          <a:p>
            <a:pPr lvl="1"/>
            <a:r>
              <a:t>Body Level Two</a:t>
            </a:r>
          </a:p>
          <a:p>
            <a:pPr lvl="2"/>
            <a:r>
              <a:t>Body Level Three</a:t>
            </a:r>
          </a:p>
          <a:p>
            <a:pPr lvl="3"/>
            <a:r>
              <a:t>Body Level Four</a:t>
            </a:r>
          </a:p>
          <a:p>
            <a:pPr lvl="4"/>
            <a:r>
              <a:t>Body Level Five</a:t>
            </a:r>
          </a:p>
        </p:txBody>
      </p:sp>
      <p:sp>
        <p:nvSpPr>
          <p:cNvPr id="77" name="Google Shape;61;p21"/>
          <p:cNvSpPr txBox="1"/>
          <p:nvPr>
            <p:ph type="body" sz="quarter" idx="13"/>
          </p:nvPr>
        </p:nvSpPr>
        <p:spPr>
          <a:xfrm>
            <a:off x="839787" y="2057400"/>
            <a:ext cx="3932239" cy="3811588"/>
          </a:xfrm>
          <a:prstGeom prst="rect">
            <a:avLst/>
          </a:prstGeom>
        </p:spPr>
        <p:txBody>
          <a:bodyPr/>
          <a:lstStyle/>
          <a:p>
            <a:pPr marL="228600" indent="0">
              <a:buClrTx/>
              <a:buSzTx/>
              <a:buFontTx/>
              <a:buNone/>
              <a:defRPr sz="1600"/>
            </a:pP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_WITH_CAPTION_TEXT">
    <p:spTree>
      <p:nvGrpSpPr>
        <p:cNvPr id="1" name=""/>
        <p:cNvGrpSpPr/>
        <p:nvPr/>
      </p:nvGrpSpPr>
      <p:grpSpPr>
        <a:xfrm>
          <a:off x="0" y="0"/>
          <a:ext cx="0" cy="0"/>
          <a:chOff x="0" y="0"/>
          <a:chExt cx="0" cy="0"/>
        </a:xfrm>
      </p:grpSpPr>
      <p:sp>
        <p:nvSpPr>
          <p:cNvPr id="85"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6" name="Google Shape;67;p22"/>
          <p:cNvSpPr/>
          <p:nvPr>
            <p:ph type="pic" sz="half" idx="13"/>
          </p:nvPr>
        </p:nvSpPr>
        <p:spPr>
          <a:xfrm>
            <a:off x="5183187" y="987425"/>
            <a:ext cx="6172201" cy="4873625"/>
          </a:xfrm>
          <a:prstGeom prst="rect">
            <a:avLst/>
          </a:prstGeom>
        </p:spPr>
        <p:txBody>
          <a:bodyPr lIns="91439" tIns="45719" rIns="91439" bIns="45719">
            <a:noAutofit/>
          </a:bodyPr>
          <a:lstStyle/>
          <a:p>
            <a:pPr/>
          </a:p>
        </p:txBody>
      </p:sp>
      <p:sp>
        <p:nvSpPr>
          <p:cNvPr id="87" name="Body Level One…"/>
          <p:cNvSpPr txBox="1"/>
          <p:nvPr>
            <p:ph type="body" sz="quarter" idx="1"/>
          </p:nvPr>
        </p:nvSpPr>
        <p:spPr>
          <a:xfrm>
            <a:off x="839787" y="2057400"/>
            <a:ext cx="3932239" cy="3811588"/>
          </a:xfrm>
          <a:prstGeom prst="rect">
            <a:avLst/>
          </a:prstGeom>
        </p:spPr>
        <p:txBody>
          <a:bodyPr/>
          <a:lstStyle>
            <a:lvl1pPr marL="228600" indent="0">
              <a:buClrTx/>
              <a:buSzTx/>
              <a:buFontTx/>
              <a:buNone/>
              <a:defRPr sz="1600"/>
            </a:lvl1pPr>
            <a:lvl2pPr marL="228600" indent="457200">
              <a:buClrTx/>
              <a:buSzTx/>
              <a:buFontTx/>
              <a:buNone/>
              <a:defRPr sz="1600"/>
            </a:lvl2pPr>
            <a:lvl3pPr marL="228600" indent="914400">
              <a:buClrTx/>
              <a:buSzTx/>
              <a:buFontTx/>
              <a:buNone/>
              <a:defRPr sz="1600"/>
            </a:lvl3pPr>
            <a:lvl4pPr marL="228600" indent="1371600">
              <a:buClrTx/>
              <a:buSzTx/>
              <a:buFontTx/>
              <a:buNone/>
              <a:defRPr sz="1600"/>
            </a:lvl4pPr>
            <a:lvl5pPr marL="228600" indent="1828800">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84" y="6404312"/>
            <a:ext cx="273616" cy="269201"/>
          </a:xfrm>
          <a:prstGeom prst="rect">
            <a:avLst/>
          </a:prstGeom>
          <a:ln w="12700">
            <a:miter lim="400000"/>
          </a:ln>
        </p:spPr>
        <p:txBody>
          <a:bodyPr wrap="none" lIns="45699" tIns="45699" rIns="45699" bIns="45699" anchor="ctr">
            <a:spAutoFit/>
          </a:bodyPr>
          <a:lstStyle>
            <a:lvl1pPr algn="r">
              <a:defRPr sz="1200">
                <a:solidFill>
                  <a:srgbClr val="888888"/>
                </a:solidFill>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9pPr>
    </p:titleStyle>
    <p:bodyStyle>
      <a:lvl1pPr marL="457200" marR="0" indent="-3429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1pPr>
      <a:lvl2pPr marL="971550" marR="0" indent="-40005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2pPr>
      <a:lvl3pPr marL="1508760" marR="0" indent="-48006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3pPr>
      <a:lvl4pPr marL="20193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4pPr>
      <a:lvl5pPr marL="24765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5pPr>
      <a:lvl6pPr marL="29337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6pPr>
      <a:lvl7pPr marL="33909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7pPr>
      <a:lvl8pPr marL="38481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8pPr>
      <a:lvl9pPr marL="43053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comments" Target="../comments/comment1.xml"/><Relationship Id="rId4" Type="http://schemas.openxmlformats.org/officeDocument/2006/relationships/image" Target="../media/image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comments" Target="../comments/commen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Google Shape;89;p1"/>
          <p:cNvSpPr txBox="1"/>
          <p:nvPr>
            <p:ph type="title"/>
          </p:nvPr>
        </p:nvSpPr>
        <p:spPr>
          <a:xfrm>
            <a:off x="838200" y="365125"/>
            <a:ext cx="10515600" cy="1325563"/>
          </a:xfrm>
          <a:prstGeom prst="rect">
            <a:avLst/>
          </a:prstGeom>
        </p:spPr>
        <p:txBody>
          <a:bodyPr/>
          <a:lstStyle>
            <a:lvl1pPr algn="ctr"/>
          </a:lstStyle>
          <a:p>
            <a:pPr/>
            <a:r>
              <a:t>Unit 2 - Badminton</a:t>
            </a:r>
          </a:p>
        </p:txBody>
      </p:sp>
      <p:sp>
        <p:nvSpPr>
          <p:cNvPr id="116" name="Google Shape;90;p1"/>
          <p:cNvSpPr txBox="1"/>
          <p:nvPr>
            <p:ph type="body" idx="1"/>
          </p:nvPr>
        </p:nvSpPr>
        <p:spPr>
          <a:xfrm>
            <a:off x="838200" y="1825625"/>
            <a:ext cx="10515600" cy="4351338"/>
          </a:xfrm>
          <a:prstGeom prst="rect">
            <a:avLst/>
          </a:prstGeom>
        </p:spPr>
        <p:txBody>
          <a:bodyPr/>
          <a:lstStyle/>
          <a:p>
            <a:pPr marL="0" indent="0">
              <a:lnSpc>
                <a:spcPct val="80000"/>
              </a:lnSpc>
              <a:spcBef>
                <a:spcPts val="0"/>
              </a:spcBef>
              <a:buSzTx/>
              <a:buNone/>
              <a:defRPr sz="2500"/>
            </a:pPr>
            <a:r>
              <a:t>Contents</a:t>
            </a:r>
          </a:p>
          <a:p>
            <a:pPr marL="0" indent="0">
              <a:lnSpc>
                <a:spcPct val="80000"/>
              </a:lnSpc>
              <a:buSzTx/>
              <a:buNone/>
              <a:defRPr sz="2500"/>
            </a:pPr>
            <a:r>
              <a:t>Slide 1 – front cover including name and sport</a:t>
            </a:r>
          </a:p>
          <a:p>
            <a:pPr marL="0" indent="0">
              <a:lnSpc>
                <a:spcPct val="80000"/>
              </a:lnSpc>
              <a:buSzTx/>
              <a:buNone/>
              <a:defRPr sz="2500"/>
            </a:pPr>
            <a:r>
              <a:t>Slide 2 – The court, dimensions and labels</a:t>
            </a:r>
          </a:p>
          <a:p>
            <a:pPr marL="0" indent="0">
              <a:lnSpc>
                <a:spcPct val="80000"/>
              </a:lnSpc>
              <a:buSzTx/>
              <a:buNone/>
              <a:defRPr sz="2500"/>
            </a:pPr>
            <a:r>
              <a:t>Slide 3 – Explain the lines for singles and doubles</a:t>
            </a:r>
          </a:p>
          <a:p>
            <a:pPr marL="0" indent="0">
              <a:lnSpc>
                <a:spcPct val="80000"/>
              </a:lnSpc>
              <a:buSzTx/>
              <a:buNone/>
              <a:defRPr sz="2500"/>
            </a:pPr>
            <a:r>
              <a:t>Slide 4 – Equipment </a:t>
            </a:r>
          </a:p>
          <a:p>
            <a:pPr marL="0" indent="0">
              <a:lnSpc>
                <a:spcPct val="80000"/>
              </a:lnSpc>
              <a:buSzTx/>
              <a:buNone/>
              <a:defRPr sz="2500"/>
            </a:pPr>
            <a:r>
              <a:t>Slide 5 – How can equipment and the court be adapted to suit younger players?</a:t>
            </a:r>
          </a:p>
          <a:p>
            <a:pPr marL="0" indent="0">
              <a:lnSpc>
                <a:spcPct val="80000"/>
              </a:lnSpc>
              <a:buSzTx/>
              <a:buNone/>
              <a:defRPr sz="2500"/>
            </a:pPr>
            <a:r>
              <a:t>Slide 6 – Players and roles</a:t>
            </a:r>
          </a:p>
          <a:p>
            <a:pPr marL="0" indent="0">
              <a:lnSpc>
                <a:spcPct val="80000"/>
              </a:lnSpc>
              <a:buSzTx/>
              <a:buNone/>
              <a:defRPr sz="2500"/>
            </a:pPr>
            <a:r>
              <a:t>Slide 7 – Start of play, scoring system and how to win a game</a:t>
            </a:r>
          </a:p>
          <a:p>
            <a:pPr marL="0" indent="0">
              <a:lnSpc>
                <a:spcPct val="80000"/>
              </a:lnSpc>
              <a:buSzTx/>
              <a:buNone/>
              <a:defRPr sz="2500"/>
            </a:pPr>
            <a:r>
              <a:t>Slide 8 – Roles and responsibilities of officials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Google Shape;181;g6ea757fc19_0_0"/>
          <p:cNvSpPr txBox="1"/>
          <p:nvPr>
            <p:ph type="title"/>
          </p:nvPr>
        </p:nvSpPr>
        <p:spPr>
          <a:xfrm>
            <a:off x="838200" y="365125"/>
            <a:ext cx="10515600" cy="1325700"/>
          </a:xfrm>
          <a:prstGeom prst="rect">
            <a:avLst/>
          </a:prstGeom>
        </p:spPr>
        <p:txBody>
          <a:bodyPr/>
          <a:lstStyle/>
          <a:p>
            <a:pPr/>
            <a:r>
              <a:t>Badminton Scenarios</a:t>
            </a:r>
          </a:p>
        </p:txBody>
      </p:sp>
      <p:graphicFrame>
        <p:nvGraphicFramePr>
          <p:cNvPr id="185" name="Google Shape;182;g6ea757fc19_0_0"/>
          <p:cNvGraphicFramePr/>
          <p:nvPr/>
        </p:nvGraphicFramePr>
        <p:xfrm>
          <a:off x="723900" y="1401625"/>
          <a:ext cx="10515600" cy="368217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257800"/>
                <a:gridCol w="5257800"/>
              </a:tblGrid>
              <a:tr h="333225">
                <a:tc>
                  <a:txBody>
                    <a:bodyPr/>
                    <a:lstStyle/>
                    <a:p>
                      <a:pPr algn="l">
                        <a:defRPr sz="1800"/>
                      </a:pPr>
                      <a:r>
                        <a:rPr sz="1400">
                          <a:solidFill>
                            <a:srgbClr val="FFFFFF"/>
                          </a:solidFill>
                          <a:sym typeface="Arial"/>
                        </a:rPr>
                        <a:t>Scenario</a:t>
                      </a:r>
                    </a:p>
                  </a:txBody>
                  <a:tcPr marL="91425" marR="91425" marT="91425" marB="91425" anchor="t" anchorCtr="0" horzOverflow="overflow">
                    <a:solidFill>
                      <a:srgbClr val="0000FF"/>
                    </a:solidFill>
                  </a:tcPr>
                </a:tc>
                <a:tc>
                  <a:txBody>
                    <a:bodyPr/>
                    <a:lstStyle/>
                    <a:p>
                      <a:pPr algn="l">
                        <a:defRPr sz="1800"/>
                      </a:pPr>
                      <a:r>
                        <a:rPr sz="1400">
                          <a:solidFill>
                            <a:srgbClr val="FFFFFF"/>
                          </a:solidFill>
                          <a:sym typeface="Arial"/>
                        </a:rPr>
                        <a:t>Outcome</a:t>
                      </a:r>
                    </a:p>
                  </a:txBody>
                  <a:tcPr marL="91425" marR="91425" marT="91425" marB="91425" anchor="t" anchorCtr="0" horzOverflow="overflow">
                    <a:solidFill>
                      <a:srgbClr val="0000FF"/>
                    </a:solidFill>
                  </a:tcPr>
                </a:tc>
              </a:tr>
              <a:tr h="830075">
                <a:tc>
                  <a:txBody>
                    <a:bodyPr/>
                    <a:lstStyle/>
                    <a:p>
                      <a:pPr algn="l">
                        <a:defRPr sz="1800"/>
                      </a:pPr>
                      <a:r>
                        <a:rPr sz="1400">
                          <a:sym typeface="Arial"/>
                        </a:rPr>
                        <a:t>A player serves the shuttlecock overarm.</a:t>
                      </a:r>
                    </a:p>
                  </a:txBody>
                  <a:tcPr marL="91425" marR="91425" marT="91425" marB="91425" anchor="t" anchorCtr="0" horzOverflow="overflow"/>
                </a:tc>
                <a:tc>
                  <a:txBody>
                    <a:bodyPr/>
                    <a:lstStyle/>
                    <a:p>
                      <a:pPr algn="l">
                        <a:defRPr sz="1800"/>
                      </a:pPr>
                      <a:r>
                        <a:rPr sz="1400">
                          <a:sym typeface="Arial"/>
                        </a:rPr>
                        <a:t>the opposition would earn a point, since overarm serves are not allowed. The service judge would call “foul” to let the umpire know that it was a foul serve. The opponent would also serve next.</a:t>
                      </a:r>
                    </a:p>
                  </a:txBody>
                  <a:tcPr marL="91425" marR="91425" marT="91425" marB="91425" anchor="t" anchorCtr="0" horzOverflow="overflow"/>
                </a:tc>
              </a:tr>
              <a:tr h="839625">
                <a:tc>
                  <a:txBody>
                    <a:bodyPr/>
                    <a:lstStyle/>
                    <a:p>
                      <a:pPr algn="l">
                        <a:defRPr sz="1800"/>
                      </a:pPr>
                      <a:r>
                        <a:rPr sz="1400">
                          <a:sym typeface="Arial"/>
                        </a:rPr>
                        <a:t>When serving, the shuttlecock lands outside of the service box.</a:t>
                      </a:r>
                    </a:p>
                  </a:txBody>
                  <a:tcPr marL="91425" marR="91425" marT="91425" marB="91425" anchor="t" anchorCtr="0" horzOverflow="overflow"/>
                </a:tc>
                <a:tc>
                  <a:txBody>
                    <a:bodyPr/>
                    <a:lstStyle/>
                    <a:p>
                      <a:pPr algn="l">
                        <a:defRPr sz="1800"/>
                      </a:pPr>
                      <a:r>
                        <a:rPr sz="1400">
                          <a:sym typeface="Arial"/>
                        </a:rPr>
                        <a:t>The other team/player gains a point because the shuttle has landed outside the serve area. The serve judge would call ‘foul’ to let the umpire know that it was out. The umpire would the award the point to the opposition. </a:t>
                      </a:r>
                    </a:p>
                  </a:txBody>
                  <a:tcPr marL="91425" marR="91425" marT="91425" marB="91425" anchor="t" anchorCtr="0" horzOverflow="overflow"/>
                </a:tc>
              </a:tr>
              <a:tr h="839625">
                <a:tc>
                  <a:txBody>
                    <a:bodyPr/>
                    <a:lstStyle/>
                    <a:p>
                      <a:pPr algn="l">
                        <a:defRPr sz="1800"/>
                      </a:pPr>
                      <a:r>
                        <a:rPr sz="1400">
                          <a:sym typeface="Arial"/>
                        </a:rPr>
                        <a:t>During a rally, the shuttle is hit twice on the same side by a player.</a:t>
                      </a:r>
                    </a:p>
                  </a:txBody>
                  <a:tcPr marL="91425" marR="91425" marT="91425" marB="91425" anchor="t" anchorCtr="0" horzOverflow="overflow"/>
                </a:tc>
                <a:tc>
                  <a:txBody>
                    <a:bodyPr/>
                    <a:lstStyle/>
                    <a:p>
                      <a:pPr algn="l">
                        <a:defRPr sz="1800"/>
                      </a:pPr>
                      <a:r>
                        <a:rPr sz="1400">
                          <a:sym typeface="Arial"/>
                        </a:rPr>
                        <a:t>The other team would be awarded a point, since this is a foul. The umpire would make the decision and award a point to the opposition and they would serve next. </a:t>
                      </a:r>
                    </a:p>
                  </a:txBody>
                  <a:tcPr marL="91425" marR="91425" marT="91425" marB="91425" anchor="t" anchorCtr="0" horzOverflow="overflow"/>
                </a:tc>
              </a:tr>
              <a:tr h="839625">
                <a:tc>
                  <a:txBody>
                    <a:bodyPr/>
                    <a:lstStyle/>
                    <a:p>
                      <a:pPr algn="l">
                        <a:defRPr sz="1800"/>
                      </a:pPr>
                      <a:r>
                        <a:rPr sz="1400">
                          <a:sym typeface="Arial"/>
                        </a:rPr>
                        <a:t>The score is 20-20.</a:t>
                      </a:r>
                    </a:p>
                  </a:txBody>
                  <a:tcPr marL="91425" marR="91425" marT="91425" marB="91425" anchor="t" anchorCtr="0" horzOverflow="overflow"/>
                </a:tc>
                <a:tc>
                  <a:txBody>
                    <a:bodyPr/>
                    <a:lstStyle/>
                    <a:p>
                      <a:pPr algn="l">
                        <a:lnSpc>
                          <a:spcPct val="90000"/>
                        </a:lnSpc>
                        <a:defRPr sz="1800"/>
                      </a:pPr>
                      <a:r>
                        <a:rPr sz="1400">
                          <a:latin typeface="Calibri"/>
                          <a:ea typeface="Calibri"/>
                          <a:cs typeface="Calibri"/>
                        </a:rPr>
                        <a:t>If the score is 20-20, you must win by 2 consecutive points to win The umpire keeps score. The next player to serve would serve from the right as the score is even. </a:t>
                      </a:r>
                    </a:p>
                  </a:txBody>
                  <a:tcPr marL="91425" marR="91425" marT="91425" marB="91425" anchor="t" anchorCtr="0" horzOverflow="overflow"/>
                </a:tc>
              </a:tr>
            </a:tbl>
          </a:graphicData>
        </a:graphic>
      </p:graphicFrame>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Google Shape;188;p10"/>
          <p:cNvSpPr txBox="1"/>
          <p:nvPr>
            <p:ph type="title"/>
          </p:nvPr>
        </p:nvSpPr>
        <p:spPr>
          <a:xfrm>
            <a:off x="975945" y="365125"/>
            <a:ext cx="10515601" cy="1325563"/>
          </a:xfrm>
          <a:prstGeom prst="rect">
            <a:avLst/>
          </a:prstGeom>
        </p:spPr>
        <p:txBody>
          <a:bodyPr/>
          <a:lstStyle/>
          <a:p>
            <a:pPr/>
            <a:r>
              <a:t>Roles</a:t>
            </a:r>
          </a:p>
        </p:txBody>
      </p:sp>
      <p:sp>
        <p:nvSpPr>
          <p:cNvPr id="188" name="Google Shape;189;p10"/>
          <p:cNvSpPr txBox="1"/>
          <p:nvPr/>
        </p:nvSpPr>
        <p:spPr>
          <a:xfrm>
            <a:off x="731524" y="1547446"/>
            <a:ext cx="11004444" cy="3012400"/>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defRPr b="1" sz="2000">
                <a:latin typeface="+mj-lt"/>
                <a:ea typeface="+mj-ea"/>
                <a:cs typeface="+mj-cs"/>
                <a:sym typeface="Helvetica"/>
              </a:defRPr>
            </a:pPr>
            <a:r>
              <a:t>Referee-</a:t>
            </a:r>
            <a:r>
              <a:rPr b="0">
                <a:latin typeface="Calibri"/>
                <a:ea typeface="Calibri"/>
                <a:cs typeface="Calibri"/>
                <a:sym typeface="Calibri"/>
              </a:rPr>
              <a:t> </a:t>
            </a:r>
            <a:r>
              <a:rPr b="0" sz="1800">
                <a:latin typeface="Calibri"/>
                <a:ea typeface="Calibri"/>
                <a:cs typeface="Calibri"/>
                <a:sym typeface="Calibri"/>
              </a:rPr>
              <a:t>A badminton referee will have total governance during any entire tournament or formal event.</a:t>
            </a:r>
          </a:p>
          <a:p>
            <a:pPr>
              <a:defRPr b="1" sz="2000">
                <a:latin typeface="+mj-lt"/>
                <a:ea typeface="+mj-ea"/>
                <a:cs typeface="+mj-cs"/>
                <a:sym typeface="Helvetica"/>
              </a:defRPr>
            </a:pPr>
            <a:r>
              <a:t>Umpire</a:t>
            </a:r>
            <a:r>
              <a:rPr b="0">
                <a:latin typeface="Calibri"/>
                <a:ea typeface="Calibri"/>
                <a:cs typeface="Calibri"/>
                <a:sym typeface="Calibri"/>
              </a:rPr>
              <a:t>- Th</a:t>
            </a:r>
            <a:r>
              <a:rPr b="0" sz="1800">
                <a:latin typeface="Calibri"/>
                <a:ea typeface="Calibri"/>
                <a:cs typeface="Calibri"/>
                <a:sym typeface="Calibri"/>
              </a:rPr>
              <a:t>eir main focus is to keep close monitoring and governance of all sporting activities on the court. Must record and call score after every round, and must announce the servers score first. </a:t>
            </a:r>
          </a:p>
          <a:p>
            <a:pPr>
              <a:defRPr b="1" sz="2000">
                <a:latin typeface="+mj-lt"/>
                <a:ea typeface="+mj-ea"/>
                <a:cs typeface="+mj-cs"/>
                <a:sym typeface="Helvetica"/>
              </a:defRPr>
            </a:pPr>
            <a:r>
              <a:t>Service Judge- </a:t>
            </a:r>
            <a:r>
              <a:rPr b="0" sz="1800">
                <a:latin typeface="Calibri"/>
                <a:ea typeface="Calibri"/>
                <a:cs typeface="Calibri"/>
                <a:sym typeface="Calibri"/>
              </a:rPr>
              <a:t>Service Judges</a:t>
            </a:r>
            <a:r>
              <a:rPr b="0">
                <a:latin typeface="Calibri"/>
                <a:ea typeface="Calibri"/>
                <a:cs typeface="Calibri"/>
                <a:sym typeface="Calibri"/>
              </a:rPr>
              <a:t> </a:t>
            </a:r>
            <a:r>
              <a:rPr b="0" sz="1800">
                <a:latin typeface="Calibri"/>
                <a:ea typeface="Calibri"/>
                <a:cs typeface="Calibri"/>
                <a:sym typeface="Calibri"/>
              </a:rPr>
              <a:t>call service faults in the game and hand out/hold shuttlecocks.</a:t>
            </a:r>
            <a:endParaRPr b="0" sz="1800">
              <a:latin typeface="Calibri"/>
              <a:ea typeface="Calibri"/>
              <a:cs typeface="Calibri"/>
              <a:sym typeface="Calibri"/>
            </a:endParaRPr>
          </a:p>
          <a:p>
            <a:pPr>
              <a:defRPr b="1" sz="2000">
                <a:latin typeface="+mj-lt"/>
                <a:ea typeface="+mj-ea"/>
                <a:cs typeface="+mj-cs"/>
                <a:sym typeface="Helvetica"/>
              </a:defRPr>
            </a:pPr>
            <a:r>
              <a:t>Line Judge- </a:t>
            </a:r>
            <a:r>
              <a:rPr b="0" sz="1800">
                <a:latin typeface="Calibri"/>
                <a:ea typeface="Calibri"/>
                <a:cs typeface="Calibri"/>
                <a:sym typeface="Calibri"/>
              </a:rPr>
              <a:t>They are responsible for monitoring the service, side lines, and baseline during a match.</a:t>
            </a:r>
            <a:endParaRPr b="0" sz="1800">
              <a:latin typeface="Calibri"/>
              <a:ea typeface="Calibri"/>
              <a:cs typeface="Calibri"/>
              <a:sym typeface="Calibri"/>
            </a:endParaRPr>
          </a:p>
          <a:p>
            <a:pPr/>
            <a:endParaRPr sz="2000">
              <a:latin typeface="Calibri"/>
              <a:ea typeface="Calibri"/>
              <a:cs typeface="Calibri"/>
              <a:sym typeface="Calibri"/>
            </a:endParaRPr>
          </a:p>
          <a:p>
            <a:pPr>
              <a:defRPr sz="1800">
                <a:latin typeface="Calibri"/>
                <a:ea typeface="Calibri"/>
                <a:cs typeface="Calibri"/>
                <a:sym typeface="Calibri"/>
              </a:defRPr>
            </a:pPr>
            <a:r>
              <a:t>They must wear clothes that distinguish them from the players. This means they must wear a single color polo.</a:t>
            </a:r>
          </a:p>
          <a:p>
            <a:pPr/>
            <a:endParaRPr sz="1800">
              <a:latin typeface="Calibri"/>
              <a:ea typeface="Calibri"/>
              <a:cs typeface="Calibri"/>
              <a:sym typeface="Calibri"/>
            </a:endParaR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Google Shape;195;g6e4d17ec64_0_0"/>
          <p:cNvSpPr txBox="1"/>
          <p:nvPr>
            <p:ph type="title"/>
          </p:nvPr>
        </p:nvSpPr>
        <p:spPr>
          <a:xfrm>
            <a:off x="838200" y="365125"/>
            <a:ext cx="2131800" cy="1325700"/>
          </a:xfrm>
          <a:prstGeom prst="rect">
            <a:avLst/>
          </a:prstGeom>
        </p:spPr>
        <p:txBody>
          <a:bodyPr/>
          <a:lstStyle/>
          <a:p>
            <a:pPr/>
            <a:r>
              <a:t>Referee</a:t>
            </a:r>
          </a:p>
        </p:txBody>
      </p:sp>
      <p:sp>
        <p:nvSpPr>
          <p:cNvPr id="193" name="Google Shape;196;g6e4d17ec64_0_0"/>
          <p:cNvSpPr txBox="1"/>
          <p:nvPr>
            <p:ph type="body" idx="1"/>
          </p:nvPr>
        </p:nvSpPr>
        <p:spPr>
          <a:xfrm>
            <a:off x="838200" y="1825625"/>
            <a:ext cx="10515600" cy="4351200"/>
          </a:xfrm>
          <a:prstGeom prst="rect">
            <a:avLst/>
          </a:prstGeom>
        </p:spPr>
        <p:txBody>
          <a:bodyPr/>
          <a:lstStyle>
            <a:lvl1pPr marL="0" indent="0">
              <a:lnSpc>
                <a:spcPct val="100000"/>
              </a:lnSpc>
              <a:spcBef>
                <a:spcPts val="0"/>
              </a:spcBef>
              <a:buSzTx/>
              <a:buNone/>
              <a:defRPr sz="2400"/>
            </a:lvl1pPr>
          </a:lstStyle>
          <a:p>
            <a:pPr/>
            <a:r>
              <a:t>A badminton referee will have total governance during any entire tournament or formal event. They ensure that the players are given the facilities to practise and play in safe environments. The dress code is that they have to wear a single colour polo,usually white. In better tournaments, however, it must be tucked in. Their qualities include excellent organisation skills and they need a good understanding of tournaments and competitions.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Google Shape;202;g7dd1892d3a_0_0"/>
          <p:cNvSpPr txBox="1"/>
          <p:nvPr>
            <p:ph type="title"/>
          </p:nvPr>
        </p:nvSpPr>
        <p:spPr>
          <a:xfrm>
            <a:off x="838200" y="365125"/>
            <a:ext cx="10515600" cy="1325700"/>
          </a:xfrm>
          <a:prstGeom prst="rect">
            <a:avLst/>
          </a:prstGeom>
        </p:spPr>
        <p:txBody>
          <a:bodyPr/>
          <a:lstStyle/>
          <a:p>
            <a:pPr/>
            <a:r>
              <a:t>Umpire</a:t>
            </a:r>
          </a:p>
        </p:txBody>
      </p:sp>
      <p:sp>
        <p:nvSpPr>
          <p:cNvPr id="196" name="Google Shape;203;g7dd1892d3a_0_0"/>
          <p:cNvSpPr txBox="1"/>
          <p:nvPr/>
        </p:nvSpPr>
        <p:spPr>
          <a:xfrm>
            <a:off x="838199" y="1773774"/>
            <a:ext cx="11065502" cy="20243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sz="2400">
                <a:latin typeface="Calibri"/>
                <a:ea typeface="Calibri"/>
                <a:cs typeface="Calibri"/>
                <a:sym typeface="Calibri"/>
              </a:defRPr>
            </a:pPr>
            <a:r>
              <a:t>Their main focus is to keep close monitoring and governance of all sporting activities on the court. Must record and call score after every round, and must announce the servers score first.</a:t>
            </a:r>
            <a:r>
              <a:rPr sz="1800"/>
              <a:t> </a:t>
            </a:r>
            <a:r>
              <a:t>They ensure that the match follows the laws of badminton, as well as all rules and regulations. They have authority from the beginning to end of the match.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Google Shape;209;g7f55b2e93a_0_0"/>
          <p:cNvSpPr txBox="1"/>
          <p:nvPr>
            <p:ph type="title"/>
          </p:nvPr>
        </p:nvSpPr>
        <p:spPr>
          <a:xfrm>
            <a:off x="838200" y="365125"/>
            <a:ext cx="10515600" cy="1325700"/>
          </a:xfrm>
          <a:prstGeom prst="rect">
            <a:avLst/>
          </a:prstGeom>
        </p:spPr>
        <p:txBody>
          <a:bodyPr/>
          <a:lstStyle>
            <a:lvl1pPr>
              <a:defRPr>
                <a:solidFill>
                  <a:srgbClr val="FF0000"/>
                </a:solidFill>
              </a:defRPr>
            </a:lvl1pPr>
          </a:lstStyle>
          <a:p>
            <a:pPr/>
            <a:r>
              <a:t>Line judge </a:t>
            </a:r>
          </a:p>
        </p:txBody>
      </p:sp>
      <p:sp>
        <p:nvSpPr>
          <p:cNvPr id="199" name="Google Shape;210;g7f55b2e93a_0_0"/>
          <p:cNvSpPr txBox="1"/>
          <p:nvPr>
            <p:ph type="body" idx="1"/>
          </p:nvPr>
        </p:nvSpPr>
        <p:spPr>
          <a:xfrm>
            <a:off x="838200" y="1825625"/>
            <a:ext cx="10515600" cy="4351200"/>
          </a:xfrm>
          <a:prstGeom prst="rect">
            <a:avLst/>
          </a:prstGeom>
        </p:spPr>
        <p:txBody>
          <a:bodyPr/>
          <a:lstStyle/>
          <a:p>
            <a:pPr marL="0" indent="0">
              <a:buSzTx/>
              <a:buNone/>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Google Shape;216;g7f55b2e93a_0_6"/>
          <p:cNvSpPr txBox="1"/>
          <p:nvPr>
            <p:ph type="title"/>
          </p:nvPr>
        </p:nvSpPr>
        <p:spPr>
          <a:xfrm>
            <a:off x="838200" y="365125"/>
            <a:ext cx="10515600" cy="1325700"/>
          </a:xfrm>
          <a:prstGeom prst="rect">
            <a:avLst/>
          </a:prstGeom>
        </p:spPr>
        <p:txBody>
          <a:bodyPr/>
          <a:lstStyle>
            <a:lvl1pPr>
              <a:defRPr>
                <a:solidFill>
                  <a:srgbClr val="FF0000"/>
                </a:solidFill>
              </a:defRPr>
            </a:lvl1pPr>
          </a:lstStyle>
          <a:p>
            <a:pPr/>
            <a:r>
              <a:t>Service judge </a:t>
            </a:r>
          </a:p>
        </p:txBody>
      </p:sp>
      <p:sp>
        <p:nvSpPr>
          <p:cNvPr id="202" name="Google Shape;217;g7f55b2e93a_0_6"/>
          <p:cNvSpPr txBox="1"/>
          <p:nvPr>
            <p:ph type="body" idx="1"/>
          </p:nvPr>
        </p:nvSpPr>
        <p:spPr>
          <a:xfrm>
            <a:off x="838200" y="1825625"/>
            <a:ext cx="10515600" cy="4351200"/>
          </a:xfrm>
          <a:prstGeom prst="rect">
            <a:avLst/>
          </a:prstGeom>
        </p:spPr>
        <p:txBody>
          <a:bodyPr/>
          <a:lstStyle/>
          <a:p>
            <a:pPr marL="0" indent="0">
              <a:buSzTx/>
              <a:buNone/>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Google Shape;223;p11"/>
          <p:cNvSpPr txBox="1"/>
          <p:nvPr>
            <p:ph type="title"/>
          </p:nvPr>
        </p:nvSpPr>
        <p:spPr>
          <a:xfrm>
            <a:off x="838200" y="365125"/>
            <a:ext cx="10515600" cy="1325563"/>
          </a:xfrm>
          <a:prstGeom prst="rect">
            <a:avLst/>
          </a:prstGeom>
        </p:spPr>
        <p:txBody>
          <a:bodyPr/>
          <a:lstStyle/>
          <a:p>
            <a:pPr/>
            <a:r>
              <a:t>Hand Signals</a:t>
            </a:r>
          </a:p>
        </p:txBody>
      </p:sp>
      <p:pic>
        <p:nvPicPr>
          <p:cNvPr id="205" name="Google Shape;224;p11" descr="Google Shape;224;p11"/>
          <p:cNvPicPr>
            <a:picLocks noChangeAspect="1"/>
          </p:cNvPicPr>
          <p:nvPr/>
        </p:nvPicPr>
        <p:blipFill>
          <a:blip r:embed="rId4">
            <a:extLst/>
          </a:blip>
          <a:stretch>
            <a:fillRect/>
          </a:stretch>
        </p:blipFill>
        <p:spPr>
          <a:xfrm>
            <a:off x="241849" y="3512863"/>
            <a:ext cx="3419476" cy="2466976"/>
          </a:xfrm>
          <a:prstGeom prst="rect">
            <a:avLst/>
          </a:prstGeom>
          <a:ln w="12700">
            <a:miter lim="400000"/>
          </a:ln>
        </p:spPr>
      </p:pic>
      <p:sp>
        <p:nvSpPr>
          <p:cNvPr id="206" name="Google Shape;225;p11"/>
          <p:cNvSpPr txBox="1"/>
          <p:nvPr/>
        </p:nvSpPr>
        <p:spPr>
          <a:xfrm>
            <a:off x="416049" y="2653750"/>
            <a:ext cx="3071102" cy="8305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latin typeface="Calibri"/>
                <a:ea typeface="Calibri"/>
                <a:cs typeface="Calibri"/>
                <a:sym typeface="Calibri"/>
              </a:defRPr>
            </a:lvl1pPr>
          </a:lstStyle>
          <a:p>
            <a:pPr/>
            <a:r>
              <a:t>Line judge will use this sign for an “out” when the shuttle lands outside the court.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Google Shape;231;p12"/>
          <p:cNvSpPr txBox="1"/>
          <p:nvPr>
            <p:ph type="title"/>
          </p:nvPr>
        </p:nvSpPr>
        <p:spPr>
          <a:xfrm>
            <a:off x="838200" y="365125"/>
            <a:ext cx="10515600" cy="1325563"/>
          </a:xfrm>
          <a:prstGeom prst="rect">
            <a:avLst/>
          </a:prstGeom>
        </p:spPr>
        <p:txBody>
          <a:bodyPr/>
          <a:lstStyle/>
          <a:p>
            <a:pPr/>
            <a:r>
              <a:t>Techniques</a:t>
            </a:r>
          </a:p>
        </p:txBody>
      </p:sp>
      <p:sp>
        <p:nvSpPr>
          <p:cNvPr id="211" name="Google Shape;232;p12"/>
          <p:cNvSpPr txBox="1"/>
          <p:nvPr>
            <p:ph type="body" idx="1"/>
          </p:nvPr>
        </p:nvSpPr>
        <p:spPr>
          <a:xfrm>
            <a:off x="838200" y="1825625"/>
            <a:ext cx="10515600" cy="4351338"/>
          </a:xfrm>
          <a:prstGeom prst="rect">
            <a:avLst/>
          </a:prstGeom>
        </p:spPr>
        <p:txBody>
          <a:bodyPr/>
          <a:lstStyle/>
          <a:p>
            <a:pPr marL="0" indent="0">
              <a:spcBef>
                <a:spcPts val="0"/>
              </a:spcBef>
              <a:buSzTx/>
              <a:buNone/>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Google Shape;96;p2"/>
          <p:cNvSpPr txBox="1"/>
          <p:nvPr>
            <p:ph type="title"/>
          </p:nvPr>
        </p:nvSpPr>
        <p:spPr>
          <a:xfrm>
            <a:off x="838200" y="365125"/>
            <a:ext cx="10515600" cy="1325563"/>
          </a:xfrm>
          <a:prstGeom prst="rect">
            <a:avLst/>
          </a:prstGeom>
        </p:spPr>
        <p:txBody>
          <a:bodyPr/>
          <a:lstStyle/>
          <a:p>
            <a:pPr/>
            <a:r>
              <a:t>Badminton</a:t>
            </a:r>
          </a:p>
        </p:txBody>
      </p:sp>
      <p:sp>
        <p:nvSpPr>
          <p:cNvPr id="119" name="Google Shape;97;p2"/>
          <p:cNvSpPr txBox="1"/>
          <p:nvPr>
            <p:ph type="body" idx="1"/>
          </p:nvPr>
        </p:nvSpPr>
        <p:spPr>
          <a:xfrm>
            <a:off x="838200" y="1825625"/>
            <a:ext cx="10515600" cy="4351338"/>
          </a:xfrm>
          <a:prstGeom prst="rect">
            <a:avLst/>
          </a:prstGeom>
        </p:spPr>
        <p:txBody>
          <a:bodyPr/>
          <a:lstStyle>
            <a:lvl1pPr marL="0" indent="0">
              <a:spcBef>
                <a:spcPts val="0"/>
              </a:spcBef>
              <a:buSzTx/>
              <a:buNone/>
            </a:lvl1pPr>
          </a:lstStyle>
          <a:p>
            <a:pPr/>
            <a:r>
              <a:t>The objective of Badminton is to hit the shuttlecock onto the other side of the net, so it hits the floor, you will get a point. However,during a serve if you hit the shuttlecock and it hits the floor, behind the line, YOU lose a point. Two teams take turns hitting the shuttlecock over the net, to try and score points.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Google Shape;103;p3"/>
          <p:cNvSpPr txBox="1"/>
          <p:nvPr>
            <p:ph type="title"/>
          </p:nvPr>
        </p:nvSpPr>
        <p:spPr>
          <a:xfrm>
            <a:off x="838200" y="365125"/>
            <a:ext cx="10515600" cy="1325563"/>
          </a:xfrm>
          <a:prstGeom prst="rect">
            <a:avLst/>
          </a:prstGeom>
        </p:spPr>
        <p:txBody>
          <a:bodyPr/>
          <a:lstStyle/>
          <a:p>
            <a:pPr/>
            <a:r>
              <a:t>Rules of Badminton </a:t>
            </a:r>
          </a:p>
        </p:txBody>
      </p:sp>
      <p:sp>
        <p:nvSpPr>
          <p:cNvPr id="124" name="Google Shape;104;p3"/>
          <p:cNvSpPr txBox="1"/>
          <p:nvPr>
            <p:ph type="body" idx="1"/>
          </p:nvPr>
        </p:nvSpPr>
        <p:spPr>
          <a:xfrm>
            <a:off x="838200" y="1825625"/>
            <a:ext cx="10515600" cy="4351338"/>
          </a:xfrm>
          <a:prstGeom prst="rect">
            <a:avLst/>
          </a:prstGeom>
        </p:spPr>
        <p:txBody>
          <a:bodyPr/>
          <a:lstStyle/>
          <a:p>
            <a:pPr marL="226313" indent="-226313" defTabSz="905255">
              <a:spcBef>
                <a:spcPts val="0"/>
              </a:spcBef>
              <a:buSzPts val="1700"/>
              <a:defRPr sz="1782"/>
            </a:pPr>
            <a:r>
              <a:t>A match is played with 1-2 players per team.</a:t>
            </a:r>
          </a:p>
          <a:p>
            <a:pPr marL="226313" indent="-226313" defTabSz="905255">
              <a:spcBef>
                <a:spcPts val="900"/>
              </a:spcBef>
              <a:buSzPts val="1700"/>
              <a:defRPr sz="1782"/>
            </a:pPr>
            <a:r>
              <a:t>To score, the shuttlecock must land behind the line and inside of the boundaries.</a:t>
            </a:r>
          </a:p>
          <a:p>
            <a:pPr marL="226313" indent="-226313" defTabSz="905255">
              <a:spcBef>
                <a:spcPts val="900"/>
              </a:spcBef>
              <a:buSzPts val="1700"/>
              <a:defRPr sz="1782"/>
            </a:pPr>
            <a:r>
              <a:t>If you hit the net, or outside of the boundaries, then the opponent is awarded a point.</a:t>
            </a:r>
          </a:p>
          <a:p>
            <a:pPr marL="226313" indent="-226313" defTabSz="905255">
              <a:spcBef>
                <a:spcPts val="900"/>
              </a:spcBef>
              <a:buSzPts val="1700"/>
              <a:defRPr sz="1782"/>
            </a:pPr>
            <a:r>
              <a:t>You are allowed to move once the shuttlecock is in play.</a:t>
            </a:r>
          </a:p>
          <a:p>
            <a:pPr marL="226313" indent="-226313" defTabSz="905255">
              <a:spcBef>
                <a:spcPts val="900"/>
              </a:spcBef>
              <a:buSzPts val="1700"/>
              <a:defRPr sz="1782"/>
            </a:pPr>
            <a:r>
              <a:t>The players body and net are NOT allowed to touch the net. </a:t>
            </a:r>
          </a:p>
          <a:p>
            <a:pPr marL="226313" indent="-226313" defTabSz="905255">
              <a:spcBef>
                <a:spcPts val="900"/>
              </a:spcBef>
              <a:buSzPts val="1700"/>
              <a:defRPr sz="1782"/>
            </a:pPr>
            <a:r>
              <a:t>Players can only hit the shuttlecock once otherwise it’s a fault. Another fault is if the opponent distracts the player.</a:t>
            </a:r>
          </a:p>
          <a:p>
            <a:pPr marL="226313" indent="-226313" defTabSz="905255">
              <a:spcBef>
                <a:spcPts val="900"/>
              </a:spcBef>
              <a:buSzPts val="1700"/>
              <a:defRPr sz="1782"/>
            </a:pPr>
            <a:r>
              <a:t>The referee can call a ‘let’ to pause a play if the player isn’t ready or if an unforeseen accident occurs.</a:t>
            </a:r>
          </a:p>
          <a:p>
            <a:pPr marL="226313" indent="-226313" defTabSz="905255">
              <a:spcBef>
                <a:spcPts val="900"/>
              </a:spcBef>
              <a:buSzPts val="1700"/>
              <a:defRPr sz="1782"/>
            </a:pPr>
            <a:r>
              <a:t>The net must be 1.55 meters tall at the edges and 1.524 meters tall in the middle.</a:t>
            </a:r>
          </a:p>
          <a:p>
            <a:pPr marL="226313" indent="-226313" defTabSz="905255">
              <a:spcBef>
                <a:spcPts val="900"/>
              </a:spcBef>
              <a:buSzPts val="1700"/>
              <a:defRPr sz="1782"/>
            </a:pPr>
            <a:r>
              <a:t>Both feet must be still during a serve. They can move once the racket makes contact with the shuttlecock.</a:t>
            </a:r>
          </a:p>
          <a:p>
            <a:pPr marL="226313" indent="-226313" defTabSz="905255">
              <a:spcBef>
                <a:spcPts val="900"/>
              </a:spcBef>
              <a:buSzPts val="1700"/>
              <a:defRPr sz="1782"/>
            </a:pPr>
            <a:r>
              <a:t>2 Rest periods that last 90 seconds and a 5 minute one after the second game.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Google Shape;109;p4"/>
          <p:cNvSpPr txBox="1"/>
          <p:nvPr>
            <p:ph type="title"/>
          </p:nvPr>
        </p:nvSpPr>
        <p:spPr>
          <a:xfrm>
            <a:off x="838200" y="365125"/>
            <a:ext cx="10515600" cy="1325563"/>
          </a:xfrm>
          <a:prstGeom prst="rect">
            <a:avLst/>
          </a:prstGeom>
        </p:spPr>
        <p:txBody>
          <a:bodyPr/>
          <a:lstStyle/>
          <a:p>
            <a:pPr/>
            <a:r>
              <a:t>Singles</a:t>
            </a:r>
          </a:p>
        </p:txBody>
      </p:sp>
      <p:sp>
        <p:nvSpPr>
          <p:cNvPr id="129" name="Google Shape;110;p4"/>
          <p:cNvSpPr txBox="1"/>
          <p:nvPr>
            <p:ph type="body" idx="1"/>
          </p:nvPr>
        </p:nvSpPr>
        <p:spPr>
          <a:xfrm>
            <a:off x="838200" y="1825625"/>
            <a:ext cx="10515600" cy="4351338"/>
          </a:xfrm>
          <a:prstGeom prst="rect">
            <a:avLst/>
          </a:prstGeom>
        </p:spPr>
        <p:txBody>
          <a:bodyPr/>
          <a:lstStyle/>
          <a:p>
            <a:pPr marL="0" indent="0">
              <a:spcBef>
                <a:spcPts val="0"/>
              </a:spcBef>
              <a:buSzTx/>
              <a:buNone/>
              <a:defRPr sz="2000"/>
            </a:pPr>
            <a:r>
              <a:t>In badminton, a match is played best 2 of 3</a:t>
            </a:r>
            <a:r>
              <a:rPr b="1">
                <a:latin typeface="+mj-lt"/>
                <a:ea typeface="+mj-ea"/>
                <a:cs typeface="+mj-cs"/>
                <a:sym typeface="Helvetica"/>
              </a:rPr>
              <a:t> </a:t>
            </a:r>
            <a:r>
              <a:t>games, with each game played up to 21 points, so you must win 2 of the games that you play in order to win. However, if the score is 20-20, you must score 2 points to win. In singles, the server must serve the shuttlecock from their right hand side if the score is either 0, or an even number, whereas they stand on their left the score is an odd number. For example, player A is winning 2-1 and is serving next, so he needs to serve from the left diagonally, since the overall score is an odd number</a:t>
            </a:r>
            <a:r>
              <a:rPr sz="1400"/>
              <a:t>.</a:t>
            </a:r>
            <a:r>
              <a:rPr sz="1800"/>
              <a:t> </a:t>
            </a:r>
            <a:r>
              <a:t>The service area in singles is 24.4m</a:t>
            </a:r>
            <a:r>
              <a:rPr baseline="30000"/>
              <a:t>2</a:t>
            </a:r>
            <a:r>
              <a: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Google Shape;116;p5"/>
          <p:cNvSpPr txBox="1"/>
          <p:nvPr>
            <p:ph type="title"/>
          </p:nvPr>
        </p:nvSpPr>
        <p:spPr>
          <a:xfrm>
            <a:off x="838200" y="365125"/>
            <a:ext cx="10515600" cy="1325563"/>
          </a:xfrm>
          <a:prstGeom prst="rect">
            <a:avLst/>
          </a:prstGeom>
        </p:spPr>
        <p:txBody>
          <a:bodyPr/>
          <a:lstStyle/>
          <a:p>
            <a:pPr/>
            <a:r>
              <a:t>Doubles</a:t>
            </a:r>
          </a:p>
        </p:txBody>
      </p:sp>
      <p:sp>
        <p:nvSpPr>
          <p:cNvPr id="132" name="Google Shape;117;p5"/>
          <p:cNvSpPr txBox="1"/>
          <p:nvPr>
            <p:ph type="body" idx="1"/>
          </p:nvPr>
        </p:nvSpPr>
        <p:spPr>
          <a:xfrm>
            <a:off x="838200" y="1825625"/>
            <a:ext cx="10515600" cy="4351338"/>
          </a:xfrm>
          <a:prstGeom prst="rect">
            <a:avLst/>
          </a:prstGeom>
        </p:spPr>
        <p:txBody>
          <a:bodyPr/>
          <a:lstStyle>
            <a:lvl1pPr marL="0" indent="0">
              <a:spcBef>
                <a:spcPts val="0"/>
              </a:spcBef>
              <a:buSzTx/>
              <a:buNone/>
              <a:defRPr sz="2000"/>
            </a:lvl1pPr>
          </a:lstStyle>
          <a:p>
            <a:pPr/>
            <a:r>
              <a:t>In doubles, when you serve, you can’t go too long or too short, and you have to have them retrieve your serve. After that, you can hit anywhere in the box. In doubles, you also have to win 2 of 3 games, where the first team to reach 21 points wins that game. The person who wins the last rally will serve next. the serve must travel diagonally over the net into the correct service box. The server must serve the shuttlecock from their right hand side if the total score  is either 0, or an even number, whereas they stand on their left if the total score is an odd number.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Google Shape;123;p6"/>
          <p:cNvSpPr txBox="1"/>
          <p:nvPr>
            <p:ph type="title"/>
          </p:nvPr>
        </p:nvSpPr>
        <p:spPr>
          <a:xfrm>
            <a:off x="0" y="0"/>
            <a:ext cx="10515600" cy="1325700"/>
          </a:xfrm>
          <a:prstGeom prst="rect">
            <a:avLst/>
          </a:prstGeom>
        </p:spPr>
        <p:txBody>
          <a:bodyPr/>
          <a:lstStyle/>
          <a:p>
            <a:pPr/>
            <a:r>
              <a:t>Badminton course</a:t>
            </a:r>
          </a:p>
        </p:txBody>
      </p:sp>
      <p:pic>
        <p:nvPicPr>
          <p:cNvPr id="135" name="Google Shape;124;p6" descr="Google Shape;124;p6"/>
          <p:cNvPicPr>
            <a:picLocks noChangeAspect="1"/>
          </p:cNvPicPr>
          <p:nvPr/>
        </p:nvPicPr>
        <p:blipFill>
          <a:blip r:embed="rId3">
            <a:extLst/>
          </a:blip>
          <a:srcRect l="0" t="0" r="7131" b="11038"/>
          <a:stretch>
            <a:fillRect/>
          </a:stretch>
        </p:blipFill>
        <p:spPr>
          <a:xfrm>
            <a:off x="1811178" y="1213084"/>
            <a:ext cx="8389619" cy="4670371"/>
          </a:xfrm>
          <a:prstGeom prst="rect">
            <a:avLst/>
          </a:prstGeom>
          <a:ln w="12700">
            <a:miter lim="400000"/>
          </a:ln>
        </p:spPr>
      </p:pic>
      <p:sp>
        <p:nvSpPr>
          <p:cNvPr id="136" name="Google Shape;125;p6"/>
          <p:cNvSpPr/>
          <p:nvPr/>
        </p:nvSpPr>
        <p:spPr>
          <a:xfrm>
            <a:off x="2697479" y="1428750"/>
            <a:ext cx="2091691" cy="2034540"/>
          </a:xfrm>
          <a:prstGeom prst="rect">
            <a:avLst/>
          </a:prstGeom>
          <a:solidFill>
            <a:schemeClr val="accent1">
              <a:alpha val="49803"/>
            </a:schemeClr>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p>
        </p:txBody>
      </p:sp>
      <p:sp>
        <p:nvSpPr>
          <p:cNvPr id="137" name="Google Shape;126;p6"/>
          <p:cNvSpPr txBox="1"/>
          <p:nvPr/>
        </p:nvSpPr>
        <p:spPr>
          <a:xfrm>
            <a:off x="2951802" y="2251709"/>
            <a:ext cx="1583046" cy="650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1800">
                <a:latin typeface="Calibri"/>
                <a:ea typeface="Calibri"/>
                <a:cs typeface="Calibri"/>
                <a:sym typeface="Calibri"/>
              </a:defRPr>
            </a:lvl1pPr>
          </a:lstStyle>
          <a:p>
            <a:pPr/>
            <a:r>
              <a:t>Doubles Service Area</a:t>
            </a:r>
          </a:p>
        </p:txBody>
      </p:sp>
      <p:sp>
        <p:nvSpPr>
          <p:cNvPr id="138" name="Google Shape;127;p6"/>
          <p:cNvSpPr/>
          <p:nvPr/>
        </p:nvSpPr>
        <p:spPr>
          <a:xfrm>
            <a:off x="5852159" y="1434461"/>
            <a:ext cx="4149088" cy="2034540"/>
          </a:xfrm>
          <a:prstGeom prst="rect">
            <a:avLst/>
          </a:prstGeom>
          <a:solidFill>
            <a:schemeClr val="accent1">
              <a:alpha val="49803"/>
            </a:schemeClr>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p>
        </p:txBody>
      </p:sp>
      <p:sp>
        <p:nvSpPr>
          <p:cNvPr id="139" name="Google Shape;128;p6"/>
          <p:cNvSpPr/>
          <p:nvPr/>
        </p:nvSpPr>
        <p:spPr>
          <a:xfrm>
            <a:off x="1965960" y="3463288"/>
            <a:ext cx="2823211" cy="1565912"/>
          </a:xfrm>
          <a:prstGeom prst="rect">
            <a:avLst/>
          </a:prstGeom>
          <a:solidFill>
            <a:schemeClr val="accent6">
              <a:alpha val="49803"/>
            </a:schemeClr>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p>
        </p:txBody>
      </p:sp>
      <p:sp>
        <p:nvSpPr>
          <p:cNvPr id="140" name="Google Shape;129;p6"/>
          <p:cNvSpPr/>
          <p:nvPr/>
        </p:nvSpPr>
        <p:spPr>
          <a:xfrm>
            <a:off x="5852160" y="3469001"/>
            <a:ext cx="4149089" cy="1560200"/>
          </a:xfrm>
          <a:prstGeom prst="rect">
            <a:avLst/>
          </a:prstGeom>
          <a:solidFill>
            <a:schemeClr val="accent6">
              <a:alpha val="49803"/>
            </a:schemeClr>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p>
        </p:txBody>
      </p:sp>
      <p:sp>
        <p:nvSpPr>
          <p:cNvPr id="141" name="Google Shape;130;p6"/>
          <p:cNvSpPr txBox="1"/>
          <p:nvPr/>
        </p:nvSpPr>
        <p:spPr>
          <a:xfrm>
            <a:off x="3013237" y="3941176"/>
            <a:ext cx="1460174" cy="650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1800">
                <a:latin typeface="Calibri"/>
                <a:ea typeface="Calibri"/>
                <a:cs typeface="Calibri"/>
                <a:sym typeface="Calibri"/>
              </a:defRPr>
            </a:lvl1pPr>
          </a:lstStyle>
          <a:p>
            <a:pPr/>
            <a:r>
              <a:t>Singles Service Area</a:t>
            </a:r>
          </a:p>
        </p:txBody>
      </p:sp>
      <p:sp>
        <p:nvSpPr>
          <p:cNvPr id="142" name="Google Shape;131;p6"/>
          <p:cNvSpPr txBox="1"/>
          <p:nvPr/>
        </p:nvSpPr>
        <p:spPr>
          <a:xfrm>
            <a:off x="7329967" y="3923077"/>
            <a:ext cx="1460174" cy="650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1800">
                <a:latin typeface="Calibri"/>
                <a:ea typeface="Calibri"/>
                <a:cs typeface="Calibri"/>
                <a:sym typeface="Calibri"/>
              </a:defRPr>
            </a:lvl1pPr>
          </a:lstStyle>
          <a:p>
            <a:pPr/>
            <a:r>
              <a:t>Singles Rally Area</a:t>
            </a:r>
          </a:p>
        </p:txBody>
      </p:sp>
      <p:sp>
        <p:nvSpPr>
          <p:cNvPr id="143" name="Google Shape;132;p6"/>
          <p:cNvSpPr txBox="1"/>
          <p:nvPr/>
        </p:nvSpPr>
        <p:spPr>
          <a:xfrm>
            <a:off x="7280202" y="2251710"/>
            <a:ext cx="1566376" cy="650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1800">
                <a:latin typeface="Calibri"/>
                <a:ea typeface="Calibri"/>
                <a:cs typeface="Calibri"/>
                <a:sym typeface="Calibri"/>
              </a:defRPr>
            </a:lvl1pPr>
          </a:lstStyle>
          <a:p>
            <a:pPr/>
            <a:r>
              <a:t>Doubles Rally Area</a:t>
            </a:r>
          </a:p>
        </p:txBody>
      </p:sp>
      <p:sp>
        <p:nvSpPr>
          <p:cNvPr id="144" name="Google Shape;133;p6"/>
          <p:cNvSpPr/>
          <p:nvPr/>
        </p:nvSpPr>
        <p:spPr>
          <a:xfrm>
            <a:off x="2739625" y="1342950"/>
            <a:ext cx="2077201" cy="1"/>
          </a:xfrm>
          <a:prstGeom prst="line">
            <a:avLst/>
          </a:prstGeom>
          <a:ln>
            <a:solidFill>
              <a:srgbClr val="44546A"/>
            </a:solidFill>
          </a:ln>
        </p:spPr>
        <p:txBody>
          <a:bodyPr lIns="0" tIns="0" rIns="0" bIns="0"/>
          <a:lstStyle/>
          <a:p>
            <a:pPr/>
          </a:p>
        </p:txBody>
      </p:sp>
      <p:sp>
        <p:nvSpPr>
          <p:cNvPr id="145" name="Google Shape;134;p6"/>
          <p:cNvSpPr txBox="1"/>
          <p:nvPr/>
        </p:nvSpPr>
        <p:spPr>
          <a:xfrm>
            <a:off x="3380875" y="1010875"/>
            <a:ext cx="11997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latin typeface="Calibri"/>
                <a:ea typeface="Calibri"/>
                <a:cs typeface="Calibri"/>
                <a:sym typeface="Calibri"/>
              </a:defRPr>
            </a:lvl1pPr>
          </a:lstStyle>
          <a:p>
            <a:pPr/>
            <a:r>
              <a:t>3.9m</a:t>
            </a:r>
          </a:p>
        </p:txBody>
      </p:sp>
      <p:sp>
        <p:nvSpPr>
          <p:cNvPr id="146" name="Google Shape;135;p6"/>
          <p:cNvSpPr/>
          <p:nvPr/>
        </p:nvSpPr>
        <p:spPr>
          <a:xfrm>
            <a:off x="6016424" y="1371075"/>
            <a:ext cx="931202" cy="7801"/>
          </a:xfrm>
          <a:prstGeom prst="line">
            <a:avLst/>
          </a:prstGeom>
          <a:ln>
            <a:solidFill>
              <a:srgbClr val="44546A"/>
            </a:solidFill>
          </a:ln>
        </p:spPr>
        <p:txBody>
          <a:bodyPr lIns="0" tIns="0" rIns="0" bIns="0"/>
          <a:lstStyle/>
          <a:p>
            <a:pPr/>
          </a:p>
        </p:txBody>
      </p:sp>
      <p:sp>
        <p:nvSpPr>
          <p:cNvPr id="147" name="Google Shape;136;p6"/>
          <p:cNvSpPr txBox="1"/>
          <p:nvPr/>
        </p:nvSpPr>
        <p:spPr>
          <a:xfrm>
            <a:off x="6016425" y="1010875"/>
            <a:ext cx="6984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latin typeface="Calibri"/>
                <a:ea typeface="Calibri"/>
                <a:cs typeface="Calibri"/>
                <a:sym typeface="Calibri"/>
              </a:defRPr>
            </a:lvl1pPr>
          </a:lstStyle>
          <a:p>
            <a:pPr/>
            <a:r>
              <a:t>1.98m</a:t>
            </a:r>
          </a:p>
        </p:txBody>
      </p:sp>
      <p:sp>
        <p:nvSpPr>
          <p:cNvPr id="148" name="Google Shape;137;p6"/>
          <p:cNvSpPr/>
          <p:nvPr/>
        </p:nvSpPr>
        <p:spPr>
          <a:xfrm>
            <a:off x="9185774" y="1325050"/>
            <a:ext cx="841501" cy="18001"/>
          </a:xfrm>
          <a:prstGeom prst="line">
            <a:avLst/>
          </a:prstGeom>
          <a:ln>
            <a:solidFill>
              <a:srgbClr val="44546A"/>
            </a:solidFill>
          </a:ln>
        </p:spPr>
        <p:txBody>
          <a:bodyPr lIns="0" tIns="0" rIns="0" bIns="0"/>
          <a:lstStyle/>
          <a:p>
            <a:pPr/>
          </a:p>
        </p:txBody>
      </p:sp>
      <p:sp>
        <p:nvSpPr>
          <p:cNvPr id="149" name="Google Shape;138;p6"/>
          <p:cNvSpPr txBox="1"/>
          <p:nvPr/>
        </p:nvSpPr>
        <p:spPr>
          <a:xfrm>
            <a:off x="9257324" y="1033674"/>
            <a:ext cx="6984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latin typeface="Calibri"/>
                <a:ea typeface="Calibri"/>
                <a:cs typeface="Calibri"/>
                <a:sym typeface="Calibri"/>
              </a:defRPr>
            </a:lvl1pPr>
          </a:lstStyle>
          <a:p>
            <a:pPr/>
            <a:r>
              <a:t>0.76m</a:t>
            </a:r>
          </a:p>
        </p:txBody>
      </p:sp>
      <p:sp>
        <p:nvSpPr>
          <p:cNvPr id="150" name="Google Shape;139;p6"/>
          <p:cNvSpPr/>
          <p:nvPr/>
        </p:nvSpPr>
        <p:spPr>
          <a:xfrm>
            <a:off x="10134799" y="1432474"/>
            <a:ext cx="1" cy="447601"/>
          </a:xfrm>
          <a:prstGeom prst="line">
            <a:avLst/>
          </a:prstGeom>
          <a:ln>
            <a:solidFill>
              <a:srgbClr val="44546A"/>
            </a:solidFill>
          </a:ln>
        </p:spPr>
        <p:txBody>
          <a:bodyPr lIns="0" tIns="0" rIns="0" bIns="0"/>
          <a:lstStyle/>
          <a:p>
            <a:pPr/>
          </a:p>
        </p:txBody>
      </p:sp>
      <p:sp>
        <p:nvSpPr>
          <p:cNvPr id="151" name="Google Shape;140;p6"/>
          <p:cNvSpPr txBox="1"/>
          <p:nvPr/>
        </p:nvSpPr>
        <p:spPr>
          <a:xfrm>
            <a:off x="10134799" y="1428749"/>
            <a:ext cx="8415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latin typeface="Calibri"/>
                <a:ea typeface="Calibri"/>
                <a:cs typeface="Calibri"/>
                <a:sym typeface="Calibri"/>
              </a:defRPr>
            </a:lvl1pPr>
          </a:lstStyle>
          <a:p>
            <a:pPr/>
            <a:r>
              <a:t>0.46m</a:t>
            </a:r>
          </a:p>
        </p:txBody>
      </p:sp>
      <p:sp>
        <p:nvSpPr>
          <p:cNvPr id="152" name="Google Shape;141;p6"/>
          <p:cNvSpPr/>
          <p:nvPr/>
        </p:nvSpPr>
        <p:spPr>
          <a:xfrm>
            <a:off x="10152699" y="2095000"/>
            <a:ext cx="1" cy="1235401"/>
          </a:xfrm>
          <a:prstGeom prst="line">
            <a:avLst/>
          </a:prstGeom>
          <a:ln>
            <a:solidFill>
              <a:srgbClr val="44546A"/>
            </a:solidFill>
          </a:ln>
        </p:spPr>
        <p:txBody>
          <a:bodyPr lIns="0" tIns="0" rIns="0" bIns="0"/>
          <a:lstStyle/>
          <a:p>
            <a:pPr/>
          </a:p>
        </p:txBody>
      </p:sp>
      <p:sp>
        <p:nvSpPr>
          <p:cNvPr id="153" name="Google Shape;142;p6"/>
          <p:cNvSpPr txBox="1"/>
          <p:nvPr/>
        </p:nvSpPr>
        <p:spPr>
          <a:xfrm>
            <a:off x="10200799" y="2488900"/>
            <a:ext cx="11997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latin typeface="Calibri"/>
                <a:ea typeface="Calibri"/>
                <a:cs typeface="Calibri"/>
                <a:sym typeface="Calibri"/>
              </a:defRPr>
            </a:lvl1pPr>
          </a:lstStyle>
          <a:p>
            <a:pPr/>
            <a:r>
              <a:t>2.59m</a:t>
            </a:r>
          </a:p>
        </p:txBody>
      </p:sp>
      <p:sp>
        <p:nvSpPr>
          <p:cNvPr id="154" name="Google Shape;143;p6"/>
          <p:cNvSpPr/>
          <p:nvPr/>
        </p:nvSpPr>
        <p:spPr>
          <a:xfrm flipH="1">
            <a:off x="1880124" y="1432475"/>
            <a:ext cx="1" cy="4225800"/>
          </a:xfrm>
          <a:prstGeom prst="line">
            <a:avLst/>
          </a:prstGeom>
          <a:ln>
            <a:solidFill>
              <a:srgbClr val="44546A"/>
            </a:solidFill>
          </a:ln>
        </p:spPr>
        <p:txBody>
          <a:bodyPr lIns="0" tIns="0" rIns="0" bIns="0"/>
          <a:lstStyle/>
          <a:p>
            <a:pPr/>
          </a:p>
        </p:txBody>
      </p:sp>
      <p:sp>
        <p:nvSpPr>
          <p:cNvPr id="155" name="Google Shape;144;p6"/>
          <p:cNvSpPr txBox="1"/>
          <p:nvPr/>
        </p:nvSpPr>
        <p:spPr>
          <a:xfrm>
            <a:off x="966924" y="3133550"/>
            <a:ext cx="8415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latin typeface="Calibri"/>
                <a:ea typeface="Calibri"/>
                <a:cs typeface="Calibri"/>
                <a:sym typeface="Calibri"/>
              </a:defRPr>
            </a:lvl1pPr>
          </a:lstStyle>
          <a:p>
            <a:pPr/>
            <a:r>
              <a:t>6.1m</a:t>
            </a:r>
          </a:p>
        </p:txBody>
      </p:sp>
      <p:sp>
        <p:nvSpPr>
          <p:cNvPr id="156" name="Google Shape;145;p6"/>
          <p:cNvSpPr/>
          <p:nvPr/>
        </p:nvSpPr>
        <p:spPr>
          <a:xfrm>
            <a:off x="1987574" y="5801550"/>
            <a:ext cx="8075702" cy="18001"/>
          </a:xfrm>
          <a:prstGeom prst="line">
            <a:avLst/>
          </a:prstGeom>
          <a:ln>
            <a:solidFill>
              <a:srgbClr val="44546A"/>
            </a:solidFill>
          </a:ln>
        </p:spPr>
        <p:txBody>
          <a:bodyPr lIns="0" tIns="0" rIns="0" bIns="0"/>
          <a:lstStyle/>
          <a:p>
            <a:pPr/>
          </a:p>
        </p:txBody>
      </p:sp>
      <p:sp>
        <p:nvSpPr>
          <p:cNvPr id="157" name="Google Shape;146;p6"/>
          <p:cNvSpPr txBox="1"/>
          <p:nvPr/>
        </p:nvSpPr>
        <p:spPr>
          <a:xfrm>
            <a:off x="5396024" y="5801550"/>
            <a:ext cx="15516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latin typeface="Calibri"/>
                <a:ea typeface="Calibri"/>
                <a:cs typeface="Calibri"/>
                <a:sym typeface="Calibri"/>
              </a:defRPr>
            </a:lvl1pPr>
          </a:lstStyle>
          <a:p>
            <a:pPr/>
            <a:r>
              <a:t>13.4m</a:t>
            </a:r>
          </a:p>
        </p:txBody>
      </p:sp>
      <p:sp>
        <p:nvSpPr>
          <p:cNvPr id="158" name="Google Shape;147;p6"/>
          <p:cNvSpPr txBox="1"/>
          <p:nvPr/>
        </p:nvSpPr>
        <p:spPr>
          <a:xfrm>
            <a:off x="5371799" y="537175"/>
            <a:ext cx="931202" cy="8305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latin typeface="Calibri"/>
                <a:ea typeface="Calibri"/>
                <a:cs typeface="Calibri"/>
                <a:sym typeface="Calibri"/>
              </a:defRPr>
            </a:lvl1pPr>
          </a:lstStyle>
          <a:p>
            <a:pPr/>
            <a:r>
              <a:t>Net Height 1.55m</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Google Shape;153;p7"/>
          <p:cNvSpPr txBox="1"/>
          <p:nvPr>
            <p:ph type="title"/>
          </p:nvPr>
        </p:nvSpPr>
        <p:spPr>
          <a:xfrm>
            <a:off x="697899" y="500050"/>
            <a:ext cx="10515601" cy="1325700"/>
          </a:xfrm>
          <a:prstGeom prst="rect">
            <a:avLst/>
          </a:prstGeom>
        </p:spPr>
        <p:txBody>
          <a:bodyPr/>
          <a:lstStyle/>
          <a:p>
            <a:pPr/>
            <a:r>
              <a:t>Adaption</a:t>
            </a:r>
          </a:p>
        </p:txBody>
      </p:sp>
      <p:sp>
        <p:nvSpPr>
          <p:cNvPr id="163" name="Google Shape;154;p7"/>
          <p:cNvSpPr txBox="1"/>
          <p:nvPr>
            <p:ph type="body" idx="1"/>
          </p:nvPr>
        </p:nvSpPr>
        <p:spPr>
          <a:xfrm>
            <a:off x="838200" y="1825625"/>
            <a:ext cx="10515600" cy="4351338"/>
          </a:xfrm>
          <a:prstGeom prst="rect">
            <a:avLst/>
          </a:prstGeom>
        </p:spPr>
        <p:txBody>
          <a:bodyPr/>
          <a:lstStyle>
            <a:lvl1pPr marL="0" indent="0">
              <a:spcBef>
                <a:spcPts val="0"/>
              </a:spcBef>
              <a:buSzTx/>
              <a:buNone/>
            </a:lvl1pPr>
          </a:lstStyle>
          <a:p>
            <a:pPr/>
            <a:r>
              <a:t>Badminton can be adapted for younger people by lowering the net. This would allow them to actually be able to hit the shuttlecock over the net, as opposed to into the net. This would allow them to have a fair, balanced game. Equipment could be adapted for younger children, by making the equipment smaller, like rackets, so they can actually be able to hold them, since they might be too big.</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Google Shape;160;p8"/>
          <p:cNvSpPr txBox="1"/>
          <p:nvPr>
            <p:ph type="title"/>
          </p:nvPr>
        </p:nvSpPr>
        <p:spPr>
          <a:xfrm>
            <a:off x="838200" y="365125"/>
            <a:ext cx="10515600" cy="1325563"/>
          </a:xfrm>
          <a:prstGeom prst="rect">
            <a:avLst/>
          </a:prstGeom>
        </p:spPr>
        <p:txBody>
          <a:bodyPr/>
          <a:lstStyle/>
          <a:p>
            <a:pPr/>
            <a:r>
              <a:t>Equipment</a:t>
            </a:r>
          </a:p>
        </p:txBody>
      </p:sp>
      <p:pic>
        <p:nvPicPr>
          <p:cNvPr id="168" name="Google Shape;161;p8" descr="Google Shape;161;p8"/>
          <p:cNvPicPr>
            <a:picLocks noChangeAspect="1"/>
          </p:cNvPicPr>
          <p:nvPr/>
        </p:nvPicPr>
        <p:blipFill>
          <a:blip r:embed="rId3">
            <a:extLst/>
          </a:blip>
          <a:stretch>
            <a:fillRect/>
          </a:stretch>
        </p:blipFill>
        <p:spPr>
          <a:xfrm>
            <a:off x="673307" y="2023671"/>
            <a:ext cx="2456657" cy="2456656"/>
          </a:xfrm>
          <a:prstGeom prst="rect">
            <a:avLst/>
          </a:prstGeom>
          <a:ln w="12700">
            <a:miter lim="400000"/>
          </a:ln>
        </p:spPr>
      </p:pic>
      <p:sp>
        <p:nvSpPr>
          <p:cNvPr id="169" name="Google Shape;162;p8"/>
          <p:cNvSpPr txBox="1"/>
          <p:nvPr/>
        </p:nvSpPr>
        <p:spPr>
          <a:xfrm>
            <a:off x="180636" y="1189895"/>
            <a:ext cx="2200798" cy="20726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defRPr sz="2000" u="sng">
                <a:latin typeface="Calibri"/>
                <a:ea typeface="Calibri"/>
                <a:cs typeface="Calibri"/>
                <a:sym typeface="Calibri"/>
              </a:defRPr>
            </a:pPr>
            <a:r>
              <a:t>Racket</a:t>
            </a:r>
          </a:p>
          <a:p>
            <a:pPr>
              <a:defRPr sz="1800">
                <a:latin typeface="Calibri"/>
                <a:ea typeface="Calibri"/>
                <a:cs typeface="Calibri"/>
                <a:sym typeface="Calibri"/>
              </a:defRPr>
            </a:pPr>
            <a:r>
              <a:t>Made so the player can have a good grip on the racket and has surface area big enough to hit a shuttlecock</a:t>
            </a:r>
          </a:p>
        </p:txBody>
      </p:sp>
      <p:pic>
        <p:nvPicPr>
          <p:cNvPr id="170" name="Google Shape;163;p8" descr="Google Shape;163;p8"/>
          <p:cNvPicPr>
            <a:picLocks noChangeAspect="1"/>
          </p:cNvPicPr>
          <p:nvPr/>
        </p:nvPicPr>
        <p:blipFill>
          <a:blip r:embed="rId4">
            <a:extLst/>
          </a:blip>
          <a:stretch>
            <a:fillRect/>
          </a:stretch>
        </p:blipFill>
        <p:spPr>
          <a:xfrm>
            <a:off x="2100246" y="3826497"/>
            <a:ext cx="2102855" cy="3031503"/>
          </a:xfrm>
          <a:prstGeom prst="rect">
            <a:avLst/>
          </a:prstGeom>
          <a:ln w="12700">
            <a:miter lim="400000"/>
          </a:ln>
        </p:spPr>
      </p:pic>
      <p:sp>
        <p:nvSpPr>
          <p:cNvPr id="171" name="Google Shape;164;p8"/>
          <p:cNvSpPr txBox="1"/>
          <p:nvPr/>
        </p:nvSpPr>
        <p:spPr>
          <a:xfrm>
            <a:off x="50713" y="4700982"/>
            <a:ext cx="2516840" cy="9550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defRPr sz="2000" u="sng">
                <a:latin typeface="Calibri"/>
                <a:ea typeface="Calibri"/>
                <a:cs typeface="Calibri"/>
                <a:sym typeface="Calibri"/>
              </a:defRPr>
            </a:pPr>
            <a:r>
              <a:t>Shuttlecock</a:t>
            </a:r>
          </a:p>
          <a:p>
            <a:pPr>
              <a:defRPr sz="1800">
                <a:latin typeface="Calibri"/>
                <a:ea typeface="Calibri"/>
                <a:cs typeface="Calibri"/>
                <a:sym typeface="Calibri"/>
              </a:defRPr>
            </a:pPr>
            <a:r>
              <a:t>The object in which you hit with the racket</a:t>
            </a:r>
          </a:p>
        </p:txBody>
      </p:sp>
      <p:pic>
        <p:nvPicPr>
          <p:cNvPr id="172" name="Google Shape;165;p8" descr="Google Shape;165;p8"/>
          <p:cNvPicPr>
            <a:picLocks noChangeAspect="1"/>
          </p:cNvPicPr>
          <p:nvPr/>
        </p:nvPicPr>
        <p:blipFill>
          <a:blip r:embed="rId5">
            <a:extLst/>
          </a:blip>
          <a:stretch>
            <a:fillRect/>
          </a:stretch>
        </p:blipFill>
        <p:spPr>
          <a:xfrm>
            <a:off x="4623708" y="937963"/>
            <a:ext cx="3262455" cy="3262455"/>
          </a:xfrm>
          <a:prstGeom prst="rect">
            <a:avLst/>
          </a:prstGeom>
          <a:ln w="12700">
            <a:miter lim="400000"/>
          </a:ln>
        </p:spPr>
      </p:pic>
      <p:sp>
        <p:nvSpPr>
          <p:cNvPr id="173" name="Google Shape;166;p8"/>
          <p:cNvSpPr txBox="1"/>
          <p:nvPr/>
        </p:nvSpPr>
        <p:spPr>
          <a:xfrm>
            <a:off x="7166051" y="1385529"/>
            <a:ext cx="3446230" cy="9550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defRPr sz="2000" u="sng">
                <a:latin typeface="Calibri"/>
                <a:ea typeface="Calibri"/>
                <a:cs typeface="Calibri"/>
                <a:sym typeface="Calibri"/>
              </a:defRPr>
            </a:pPr>
            <a:r>
              <a:t>Badminton clothing</a:t>
            </a:r>
          </a:p>
          <a:p>
            <a:pPr>
              <a:defRPr sz="1800">
                <a:latin typeface="Calibri"/>
                <a:ea typeface="Calibri"/>
                <a:cs typeface="Calibri"/>
                <a:sym typeface="Calibri"/>
              </a:defRPr>
            </a:pPr>
            <a:r>
              <a:t>Light clothing, so they can move around faster, reducing drag.</a:t>
            </a:r>
          </a:p>
        </p:txBody>
      </p:sp>
      <p:pic>
        <p:nvPicPr>
          <p:cNvPr id="174" name="Google Shape;167;p8" descr="Google Shape;167;p8"/>
          <p:cNvPicPr>
            <a:picLocks noChangeAspect="1"/>
          </p:cNvPicPr>
          <p:nvPr/>
        </p:nvPicPr>
        <p:blipFill>
          <a:blip r:embed="rId6">
            <a:extLst/>
          </a:blip>
          <a:stretch>
            <a:fillRect/>
          </a:stretch>
        </p:blipFill>
        <p:spPr>
          <a:xfrm>
            <a:off x="4935096" y="4200416"/>
            <a:ext cx="2639676" cy="2639676"/>
          </a:xfrm>
          <a:prstGeom prst="rect">
            <a:avLst/>
          </a:prstGeom>
          <a:ln w="12700">
            <a:miter lim="400000"/>
          </a:ln>
        </p:spPr>
      </p:pic>
      <p:sp>
        <p:nvSpPr>
          <p:cNvPr id="175" name="Google Shape;168;p8"/>
          <p:cNvSpPr txBox="1"/>
          <p:nvPr/>
        </p:nvSpPr>
        <p:spPr>
          <a:xfrm>
            <a:off x="8065462" y="4480326"/>
            <a:ext cx="3242613" cy="16154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defRPr sz="2000" u="sng">
                <a:latin typeface="Calibri"/>
                <a:ea typeface="Calibri"/>
                <a:cs typeface="Calibri"/>
                <a:sym typeface="Calibri"/>
              </a:defRPr>
            </a:pPr>
            <a:r>
              <a:t>Badminton shoes</a:t>
            </a:r>
          </a:p>
          <a:p>
            <a:pPr>
              <a:defRPr sz="2000">
                <a:latin typeface="Calibri"/>
                <a:ea typeface="Calibri"/>
                <a:cs typeface="Calibri"/>
                <a:sym typeface="Calibri"/>
              </a:defRPr>
            </a:pPr>
            <a:r>
              <a:t>These are used to increase traction and stability, so they have sufficient anti-torque protection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Google Shape;174;p9"/>
          <p:cNvSpPr txBox="1"/>
          <p:nvPr>
            <p:ph type="title"/>
          </p:nvPr>
        </p:nvSpPr>
        <p:spPr>
          <a:xfrm>
            <a:off x="838200" y="365125"/>
            <a:ext cx="10515600" cy="1325563"/>
          </a:xfrm>
          <a:prstGeom prst="rect">
            <a:avLst/>
          </a:prstGeom>
        </p:spPr>
        <p:txBody>
          <a:bodyPr/>
          <a:lstStyle/>
          <a:p>
            <a:pPr/>
            <a:r>
              <a:t>Scoring System</a:t>
            </a:r>
          </a:p>
        </p:txBody>
      </p:sp>
      <p:sp>
        <p:nvSpPr>
          <p:cNvPr id="180" name="Google Shape;175;p9"/>
          <p:cNvSpPr txBox="1"/>
          <p:nvPr>
            <p:ph type="body" idx="1"/>
          </p:nvPr>
        </p:nvSpPr>
        <p:spPr>
          <a:xfrm>
            <a:off x="838200" y="1825625"/>
            <a:ext cx="10515600" cy="4351338"/>
          </a:xfrm>
          <a:prstGeom prst="rect">
            <a:avLst/>
          </a:prstGeom>
        </p:spPr>
        <p:txBody>
          <a:bodyPr/>
          <a:lstStyle/>
          <a:p>
            <a:pPr marL="0" indent="0">
              <a:spcBef>
                <a:spcPts val="0"/>
              </a:spcBef>
              <a:buSzTx/>
              <a:buNone/>
              <a:defRPr sz="2000"/>
            </a:pPr>
            <a:r>
              <a:t>In badminton, a match is played best 2 of 3</a:t>
            </a:r>
            <a:r>
              <a:rPr b="1">
                <a:latin typeface="+mj-lt"/>
                <a:ea typeface="+mj-ea"/>
                <a:cs typeface="+mj-cs"/>
                <a:sym typeface="Helvetica"/>
              </a:rPr>
              <a:t> </a:t>
            </a:r>
            <a:r>
              <a:t>games, with each game played up to 21 points, so you must win 2 of the games that you play in order to win, however if the score is 20-20, you must win by 2 points to win or the first player to 30 points will win. A let occurs when no one is sure whether a  shuttle was in or out, or whether a shuttle from another court is hit onto your court. When this happens, the rally is replayed without a change of score or serving position, so the game continues. Points can be earned on anyone's service. In singles, the server must serve the shuttlecock from their right hand side if the total score  is either 0, or an even number, whereas they stand on their left if the total score is an odd number. In doubles, when you serve, you can’t go too long or too short, and you have to have them retrieve your serve. After that, you can hit anywhere in the box.</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