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89" r:id="rId3"/>
    <p:sldId id="294" r:id="rId4"/>
    <p:sldId id="295" r:id="rId5"/>
    <p:sldId id="296" r:id="rId6"/>
    <p:sldId id="262" r:id="rId7"/>
    <p:sldId id="300" r:id="rId8"/>
    <p:sldId id="263" r:id="rId9"/>
    <p:sldId id="264" r:id="rId10"/>
    <p:sldId id="265" r:id="rId11"/>
    <p:sldId id="266" r:id="rId12"/>
    <p:sldId id="298" r:id="rId13"/>
    <p:sldId id="301" r:id="rId1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570" y="50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mor-fs-01\TW%20Data%20Store\North%20East%20LEP%20filing%20system\Analysis%20and%20Research\Labour%20Market_wages\employement%20by%20industry%20NELEP.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baseline="0" dirty="0"/>
              <a:t>E</a:t>
            </a:r>
            <a:r>
              <a:rPr lang="en-US" sz="1400" dirty="0"/>
              <a:t>mployment by</a:t>
            </a:r>
            <a:r>
              <a:rPr lang="en-US" sz="1400" baseline="0" dirty="0"/>
              <a:t> industry (%): NE LEP 14/15 </a:t>
            </a:r>
          </a:p>
        </c:rich>
      </c:tx>
      <c:layout>
        <c:manualLayout>
          <c:xMode val="edge"/>
          <c:yMode val="edge"/>
          <c:x val="0.17687203741295851"/>
          <c:y val="1.813602993179921E-3"/>
        </c:manualLayout>
      </c:layout>
      <c:overlay val="0"/>
    </c:title>
    <c:autoTitleDeleted val="0"/>
    <c:plotArea>
      <c:layout>
        <c:manualLayout>
          <c:layoutTarget val="inner"/>
          <c:xMode val="edge"/>
          <c:yMode val="edge"/>
          <c:x val="6.6461985284626296E-2"/>
          <c:y val="8.1048867699642396E-2"/>
          <c:w val="0.62016393442622897"/>
          <c:h val="0.90178784266984502"/>
        </c:manualLayout>
      </c:layout>
      <c:doughnutChart>
        <c:varyColors val="1"/>
        <c:ser>
          <c:idx val="0"/>
          <c:order val="0"/>
          <c:dLbls>
            <c:spPr>
              <a:noFill/>
              <a:ln>
                <a:noFill/>
              </a:ln>
              <a:effectLst/>
            </c:spPr>
            <c:txPr>
              <a:bodyPr/>
              <a:lstStyle/>
              <a:p>
                <a:pPr>
                  <a:defRPr b="0"/>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Data!$B$1:$J$1</c:f>
              <c:strCache>
                <c:ptCount val="9"/>
                <c:pt idx="0">
                  <c:v>Agriculture and fishing</c:v>
                </c:pt>
                <c:pt idx="1">
                  <c:v>Energy and water</c:v>
                </c:pt>
                <c:pt idx="2">
                  <c:v>Manufacturing</c:v>
                </c:pt>
                <c:pt idx="3">
                  <c:v>Construction</c:v>
                </c:pt>
                <c:pt idx="4">
                  <c:v>Distribution, hotels and restaurants</c:v>
                </c:pt>
                <c:pt idx="5">
                  <c:v>Transport and communications</c:v>
                </c:pt>
                <c:pt idx="6">
                  <c:v>Banking, finance and insurance</c:v>
                </c:pt>
                <c:pt idx="7">
                  <c:v>Public admin. education and health</c:v>
                </c:pt>
                <c:pt idx="8">
                  <c:v>Other services</c:v>
                </c:pt>
              </c:strCache>
            </c:strRef>
          </c:cat>
          <c:val>
            <c:numRef>
              <c:f>Data!$B$12:$J$12</c:f>
              <c:numCache>
                <c:formatCode>#,##0.0</c:formatCode>
                <c:ptCount val="9"/>
                <c:pt idx="0">
                  <c:v>1</c:v>
                </c:pt>
                <c:pt idx="1">
                  <c:v>2.2999999999999998</c:v>
                </c:pt>
                <c:pt idx="2">
                  <c:v>10.8</c:v>
                </c:pt>
                <c:pt idx="3">
                  <c:v>7.1</c:v>
                </c:pt>
                <c:pt idx="4">
                  <c:v>19</c:v>
                </c:pt>
                <c:pt idx="5">
                  <c:v>7</c:v>
                </c:pt>
                <c:pt idx="6">
                  <c:v>12.3</c:v>
                </c:pt>
                <c:pt idx="7">
                  <c:v>33.700000000000003</c:v>
                </c:pt>
                <c:pt idx="8">
                  <c:v>5.7</c:v>
                </c:pt>
              </c:numCache>
            </c:numRef>
          </c:val>
          <c:extLst>
            <c:ext xmlns:c16="http://schemas.microsoft.com/office/drawing/2014/chart" uri="{C3380CC4-5D6E-409C-BE32-E72D297353CC}">
              <c16:uniqueId val="{00000000-A5C5-4670-BF3D-E40A03AD9F8D}"/>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7184622762317769"/>
          <c:y val="7.073725812413692E-2"/>
          <c:w val="0.29773163805344"/>
          <c:h val="0.90604080822176913"/>
        </c:manualLayout>
      </c:layout>
      <c:overlay val="0"/>
      <c:txPr>
        <a:bodyPr/>
        <a:lstStyle/>
        <a:p>
          <a:pPr rtl="0">
            <a:defRPr sz="140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740" cy="498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460" y="1"/>
            <a:ext cx="2950739" cy="498395"/>
          </a:xfrm>
          <a:prstGeom prst="rect">
            <a:avLst/>
          </a:prstGeom>
        </p:spPr>
        <p:txBody>
          <a:bodyPr vert="horz" lIns="91440" tIns="45720" rIns="91440" bIns="45720" rtlCol="0"/>
          <a:lstStyle>
            <a:lvl1pPr algn="r">
              <a:defRPr sz="1200"/>
            </a:lvl1pPr>
          </a:lstStyle>
          <a:p>
            <a:fld id="{A5AA6139-E712-45EB-96B9-B8DE771770C5}" type="datetimeFigureOut">
              <a:rPr lang="en-GB" smtClean="0"/>
              <a:t>29/04/2019</a:t>
            </a:fld>
            <a:endParaRPr lang="en-GB"/>
          </a:p>
        </p:txBody>
      </p:sp>
      <p:sp>
        <p:nvSpPr>
          <p:cNvPr id="4" name="Footer Placeholder 3"/>
          <p:cNvSpPr>
            <a:spLocks noGrp="1"/>
          </p:cNvSpPr>
          <p:nvPr>
            <p:ph type="ftr" sz="quarter" idx="2"/>
          </p:nvPr>
        </p:nvSpPr>
        <p:spPr>
          <a:xfrm>
            <a:off x="0" y="9442530"/>
            <a:ext cx="2950740" cy="49839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460" y="9442530"/>
            <a:ext cx="2950739" cy="498395"/>
          </a:xfrm>
          <a:prstGeom prst="rect">
            <a:avLst/>
          </a:prstGeom>
        </p:spPr>
        <p:txBody>
          <a:bodyPr vert="horz" lIns="91440" tIns="45720" rIns="91440" bIns="45720" rtlCol="0" anchor="b"/>
          <a:lstStyle>
            <a:lvl1pPr algn="r">
              <a:defRPr sz="1200"/>
            </a:lvl1pPr>
          </a:lstStyle>
          <a:p>
            <a:fld id="{4777583C-740F-4166-912E-D2EFE6D226C8}" type="slidenum">
              <a:rPr lang="en-GB" smtClean="0"/>
              <a:t>‹#›</a:t>
            </a:fld>
            <a:endParaRPr lang="en-GB"/>
          </a:p>
        </p:txBody>
      </p:sp>
    </p:spTree>
    <p:extLst>
      <p:ext uri="{BB962C8B-B14F-4D97-AF65-F5344CB8AC3E}">
        <p14:creationId xmlns:p14="http://schemas.microsoft.com/office/powerpoint/2010/main" val="2371311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740" cy="4968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460" y="0"/>
            <a:ext cx="2950739" cy="496809"/>
          </a:xfrm>
          <a:prstGeom prst="rect">
            <a:avLst/>
          </a:prstGeom>
        </p:spPr>
        <p:txBody>
          <a:bodyPr vert="horz" lIns="91440" tIns="45720" rIns="91440" bIns="45720" rtlCol="0"/>
          <a:lstStyle>
            <a:lvl1pPr algn="r">
              <a:defRPr sz="1200"/>
            </a:lvl1pPr>
          </a:lstStyle>
          <a:p>
            <a:fld id="{8D9E0AEC-BD65-4464-9D28-3EE133AE42CF}" type="datetimeFigureOut">
              <a:rPr lang="en-GB" smtClean="0"/>
              <a:t>29/04/2019</a:t>
            </a:fld>
            <a:endParaRPr lang="en-GB"/>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674" y="4722059"/>
            <a:ext cx="5447030" cy="44728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530"/>
            <a:ext cx="2950740" cy="4968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460" y="9442530"/>
            <a:ext cx="2950739" cy="496808"/>
          </a:xfrm>
          <a:prstGeom prst="rect">
            <a:avLst/>
          </a:prstGeom>
        </p:spPr>
        <p:txBody>
          <a:bodyPr vert="horz" lIns="91440" tIns="45720" rIns="91440" bIns="45720" rtlCol="0" anchor="b"/>
          <a:lstStyle>
            <a:lvl1pPr algn="r">
              <a:defRPr sz="1200"/>
            </a:lvl1pPr>
          </a:lstStyle>
          <a:p>
            <a:fld id="{9B761A18-E18C-4753-969B-F474D9CD45A3}" type="slidenum">
              <a:rPr lang="en-GB" smtClean="0"/>
              <a:t>‹#›</a:t>
            </a:fld>
            <a:endParaRPr lang="en-GB"/>
          </a:p>
        </p:txBody>
      </p:sp>
    </p:spTree>
    <p:extLst>
      <p:ext uri="{BB962C8B-B14F-4D97-AF65-F5344CB8AC3E}">
        <p14:creationId xmlns:p14="http://schemas.microsoft.com/office/powerpoint/2010/main" val="393210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give an overview of the current Local labour market.</a:t>
            </a:r>
          </a:p>
          <a:p>
            <a:r>
              <a:rPr lang="en-GB" dirty="0" smtClean="0"/>
              <a:t>To explain how understanding LMI can help career planning </a:t>
            </a:r>
          </a:p>
          <a:p>
            <a:r>
              <a:rPr lang="en-GB" dirty="0" smtClean="0"/>
              <a:t>To give ideas on how students could do their own research</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NEET There are 865,000 young people (aged</a:t>
            </a:r>
          </a:p>
          <a:p>
            <a:r>
              <a:rPr lang="en-GB" sz="1200" b="0" i="0" u="none" strike="noStrike" kern="1200" baseline="0" dirty="0" smtClean="0">
                <a:solidFill>
                  <a:schemeClr val="tx1"/>
                </a:solidFill>
                <a:latin typeface="+mn-lt"/>
                <a:ea typeface="+mn-ea"/>
                <a:cs typeface="+mn-cs"/>
              </a:rPr>
              <a:t>16 to 24) in the UK who are NEET. This equates to around 12% of</a:t>
            </a:r>
          </a:p>
          <a:p>
            <a:r>
              <a:rPr lang="en-GB" sz="1200" b="0" i="0" u="none" strike="noStrike" kern="1200" baseline="0" dirty="0" smtClean="0">
                <a:solidFill>
                  <a:schemeClr val="tx1"/>
                </a:solidFill>
                <a:latin typeface="+mn-lt"/>
                <a:ea typeface="+mn-ea"/>
                <a:cs typeface="+mn-cs"/>
              </a:rPr>
              <a:t>All,  in North East the rate is 16.4% 37000</a:t>
            </a:r>
            <a:endParaRPr lang="en-GB" dirty="0"/>
          </a:p>
          <a:p>
            <a:endParaRPr lang="en-GB" i="1" dirty="0" smtClean="0"/>
          </a:p>
          <a:p>
            <a:r>
              <a:rPr lang="en-GB" i="1" dirty="0" smtClean="0"/>
              <a:t>For </a:t>
            </a:r>
            <a:r>
              <a:rPr lang="en-GB" i="1" dirty="0"/>
              <a:t>the first time in </a:t>
            </a:r>
            <a:r>
              <a:rPr lang="en-GB" i="1" dirty="0" smtClean="0"/>
              <a:t>decades, there </a:t>
            </a:r>
            <a:r>
              <a:rPr lang="en-GB" i="1" dirty="0"/>
              <a:t>are more young </a:t>
            </a:r>
            <a:r>
              <a:rPr lang="en-GB" i="1" dirty="0" smtClean="0"/>
              <a:t>people in </a:t>
            </a:r>
            <a:r>
              <a:rPr lang="en-GB" i="1" dirty="0"/>
              <a:t>poverty than there are</a:t>
            </a:r>
          </a:p>
          <a:p>
            <a:r>
              <a:rPr lang="en-GB" i="1" dirty="0"/>
              <a:t>pensioners in poverty. To </a:t>
            </a:r>
            <a:r>
              <a:rPr lang="en-GB" i="1" dirty="0" smtClean="0"/>
              <a:t>solve this we need  to work </a:t>
            </a:r>
            <a:r>
              <a:rPr lang="en-GB" i="1" dirty="0"/>
              <a:t>together to prepare </a:t>
            </a:r>
            <a:r>
              <a:rPr lang="en-GB" i="1" dirty="0" smtClean="0"/>
              <a:t>our </a:t>
            </a:r>
            <a:r>
              <a:rPr lang="en-GB" i="1" dirty="0"/>
              <a:t>new</a:t>
            </a:r>
          </a:p>
          <a:p>
            <a:r>
              <a:rPr lang="en-GB" i="1" dirty="0"/>
              <a:t>generation of young people </a:t>
            </a:r>
            <a:r>
              <a:rPr lang="en-GB" i="1" dirty="0" smtClean="0"/>
              <a:t>for  work, work is </a:t>
            </a:r>
            <a:r>
              <a:rPr lang="en-GB" i="1" dirty="0"/>
              <a:t>the best route out of poverty</a:t>
            </a:r>
            <a:r>
              <a:rPr lang="en-GB" i="1" dirty="0" smtClean="0"/>
              <a:t>.</a:t>
            </a:r>
          </a:p>
          <a:p>
            <a:endParaRPr lang="en-GB" i="1" dirty="0"/>
          </a:p>
          <a:p>
            <a:r>
              <a:rPr lang="en-GB" i="1" dirty="0" smtClean="0"/>
              <a:t>UK Wide </a:t>
            </a:r>
          </a:p>
          <a:p>
            <a:r>
              <a:rPr lang="en-GB" i="1" dirty="0" smtClean="0"/>
              <a:t>Business reports that 80% of young people need significant training to be ready for work</a:t>
            </a:r>
          </a:p>
          <a:p>
            <a:r>
              <a:rPr lang="en-GB" i="1" dirty="0" smtClean="0"/>
              <a:t>49% of  SME’s lack digital skills</a:t>
            </a:r>
          </a:p>
          <a:p>
            <a:r>
              <a:rPr lang="en-GB" i="1" dirty="0" smtClean="0"/>
              <a:t>1.2 million more workers with digital skills will be required by 2024 </a:t>
            </a:r>
            <a:endParaRPr lang="en-GB" dirty="0" smtClean="0"/>
          </a:p>
          <a:p>
            <a:endParaRPr lang="en-GB" dirty="0"/>
          </a:p>
          <a:p>
            <a:endParaRPr lang="en-GB" dirty="0" smtClean="0"/>
          </a:p>
          <a:p>
            <a:endParaRPr lang="en-GB" dirty="0"/>
          </a:p>
        </p:txBody>
      </p:sp>
      <p:sp>
        <p:nvSpPr>
          <p:cNvPr id="4" name="Slide Number Placeholder 3"/>
          <p:cNvSpPr>
            <a:spLocks noGrp="1"/>
          </p:cNvSpPr>
          <p:nvPr>
            <p:ph type="sldNum" sz="quarter" idx="10"/>
          </p:nvPr>
        </p:nvSpPr>
        <p:spPr/>
        <p:txBody>
          <a:bodyPr/>
          <a:lstStyle/>
          <a:p>
            <a:fld id="{9B761A18-E18C-4753-969B-F474D9CD45A3}" type="slidenum">
              <a:rPr lang="en-GB" smtClean="0"/>
              <a:t>1</a:t>
            </a:fld>
            <a:endParaRPr lang="en-GB"/>
          </a:p>
        </p:txBody>
      </p:sp>
    </p:spTree>
    <p:extLst>
      <p:ext uri="{BB962C8B-B14F-4D97-AF65-F5344CB8AC3E}">
        <p14:creationId xmlns:p14="http://schemas.microsoft.com/office/powerpoint/2010/main" val="29783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761A18-E18C-4753-969B-F474D9CD45A3}" type="slidenum">
              <a:rPr lang="en-GB" smtClean="0"/>
              <a:t>11</a:t>
            </a:fld>
            <a:endParaRPr lang="en-GB"/>
          </a:p>
        </p:txBody>
      </p:sp>
    </p:spTree>
    <p:extLst>
      <p:ext uri="{BB962C8B-B14F-4D97-AF65-F5344CB8AC3E}">
        <p14:creationId xmlns:p14="http://schemas.microsoft.com/office/powerpoint/2010/main" val="412947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61A18-E18C-4753-969B-F474D9CD45A3}" type="slidenum">
              <a:rPr lang="en-GB" smtClean="0"/>
              <a:t>12</a:t>
            </a:fld>
            <a:endParaRPr lang="en-GB"/>
          </a:p>
        </p:txBody>
      </p:sp>
    </p:spTree>
    <p:extLst>
      <p:ext uri="{BB962C8B-B14F-4D97-AF65-F5344CB8AC3E}">
        <p14:creationId xmlns:p14="http://schemas.microsoft.com/office/powerpoint/2010/main" val="290600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6083" name="Notes Placeholder 2"/>
          <p:cNvSpPr>
            <a:spLocks noGrp="1"/>
          </p:cNvSpPr>
          <p:nvPr>
            <p:ph type="body" idx="1"/>
          </p:nvPr>
        </p:nvSpPr>
        <p:spPr>
          <a:noFill/>
        </p:spPr>
        <p:txBody>
          <a:bodyPr/>
          <a:lstStyle/>
          <a:p>
            <a:r>
              <a:rPr lang="en-GB" altLang="en-US" dirty="0" smtClean="0">
                <a:ea typeface="ＭＳ Ｐゴシック" pitchFamily="34" charset="-128"/>
              </a:rPr>
              <a:t>Services growing particularly information &amp; coms,  health, arts &amp; entertainment services. </a:t>
            </a:r>
          </a:p>
          <a:p>
            <a:endParaRPr lang="en-GB" altLang="en-US" dirty="0" smtClean="0">
              <a:ea typeface="ＭＳ Ｐゴシック" pitchFamily="34" charset="-128"/>
            </a:endParaRPr>
          </a:p>
          <a:p>
            <a:endParaRPr lang="en-GB" altLang="en-US" dirty="0" smtClean="0">
              <a:ea typeface="ＭＳ Ｐゴシック" pitchFamily="34" charset="-128"/>
            </a:endParaRPr>
          </a:p>
          <a:p>
            <a:endParaRPr lang="en-GB" altLang="en-US" dirty="0" smtClean="0">
              <a:ea typeface="ＭＳ Ｐゴシック" pitchFamily="34" charset="-128"/>
            </a:endParaRPr>
          </a:p>
          <a:p>
            <a:endParaRPr lang="en-GB" altLang="en-US" dirty="0" smtClean="0">
              <a:ea typeface="ＭＳ Ｐゴシック" pitchFamily="34" charset="-128"/>
            </a:endParaRPr>
          </a:p>
          <a:p>
            <a:endParaRPr lang="en-GB" altLang="en-US" dirty="0" smtClean="0">
              <a:ea typeface="ＭＳ Ｐゴシック" pitchFamily="34" charset="-128"/>
            </a:endParaRPr>
          </a:p>
        </p:txBody>
      </p:sp>
      <p:sp>
        <p:nvSpPr>
          <p:cNvPr id="460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3842" indent="-286093" eaLnBrk="0" hangingPunct="0">
              <a:spcBef>
                <a:spcPct val="30000"/>
              </a:spcBef>
              <a:defRPr sz="1200">
                <a:solidFill>
                  <a:schemeClr val="tx1"/>
                </a:solidFill>
                <a:latin typeface="Calibri" pitchFamily="34" charset="0"/>
                <a:ea typeface="ＭＳ Ｐゴシック" pitchFamily="34" charset="-128"/>
              </a:defRPr>
            </a:lvl2pPr>
            <a:lvl3pPr marL="1144372" indent="-228874" eaLnBrk="0" hangingPunct="0">
              <a:spcBef>
                <a:spcPct val="30000"/>
              </a:spcBef>
              <a:defRPr sz="1200">
                <a:solidFill>
                  <a:schemeClr val="tx1"/>
                </a:solidFill>
                <a:latin typeface="Calibri" pitchFamily="34" charset="0"/>
                <a:ea typeface="ＭＳ Ｐゴシック" pitchFamily="34" charset="-128"/>
              </a:defRPr>
            </a:lvl3pPr>
            <a:lvl4pPr marL="1602120" indent="-228874" eaLnBrk="0" hangingPunct="0">
              <a:spcBef>
                <a:spcPct val="30000"/>
              </a:spcBef>
              <a:defRPr sz="1200">
                <a:solidFill>
                  <a:schemeClr val="tx1"/>
                </a:solidFill>
                <a:latin typeface="Calibri" pitchFamily="34" charset="0"/>
                <a:ea typeface="ＭＳ Ｐゴシック" pitchFamily="34" charset="-128"/>
              </a:defRPr>
            </a:lvl4pPr>
            <a:lvl5pPr marL="2059869" indent="-228874" eaLnBrk="0" hangingPunct="0">
              <a:spcBef>
                <a:spcPct val="30000"/>
              </a:spcBef>
              <a:defRPr sz="1200">
                <a:solidFill>
                  <a:schemeClr val="tx1"/>
                </a:solidFill>
                <a:latin typeface="Calibri" pitchFamily="34" charset="0"/>
                <a:ea typeface="ＭＳ Ｐゴシック" pitchFamily="34" charset="-128"/>
              </a:defRPr>
            </a:lvl5pPr>
            <a:lvl6pPr marL="2517618" indent="-22887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5366" indent="-22887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3115" indent="-22887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90863" indent="-22887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140B3B5-904D-4925-808D-4032930D602A}" type="slidenum">
              <a:rPr lang="en-GB" altLang="en-US" smtClean="0"/>
              <a:pPr eaLnBrk="1" hangingPunct="1">
                <a:spcBef>
                  <a:spcPct val="0"/>
                </a:spcBef>
              </a:pPr>
              <a:t>2</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ea typeface="ＭＳ Ｐゴシック" pitchFamily="34" charset="-128"/>
              </a:rPr>
              <a:t>Particular groups in professional, technical and managerial type roles plus in caring and other service sector roles</a:t>
            </a:r>
          </a:p>
          <a:p>
            <a:endParaRPr lang="en-GB" altLang="en-US" dirty="0" smtClean="0">
              <a:ea typeface="ＭＳ Ｐゴシック" pitchFamily="34" charset="-128"/>
            </a:endParaRPr>
          </a:p>
          <a:p>
            <a:r>
              <a:rPr lang="en-GB" altLang="en-US" dirty="0" smtClean="0">
                <a:ea typeface="ＭＳ Ｐゴシック" pitchFamily="34" charset="-128"/>
              </a:rPr>
              <a:t>Decline in more traditional roles in trades and administrative roles</a:t>
            </a:r>
          </a:p>
          <a:p>
            <a:endParaRPr lang="en-GB" altLang="en-US" dirty="0" smtClean="0">
              <a:ea typeface="ＭＳ Ｐゴシック" pitchFamily="34" charset="-128"/>
            </a:endParaRPr>
          </a:p>
          <a:p>
            <a:r>
              <a:rPr lang="en-GB" altLang="en-US" dirty="0" smtClean="0">
                <a:ea typeface="ＭＳ Ｐゴシック" pitchFamily="34" charset="-128"/>
              </a:rPr>
              <a:t>But still jobs in these areas</a:t>
            </a:r>
          </a:p>
          <a:p>
            <a:endParaRPr lang="en-GB" dirty="0"/>
          </a:p>
        </p:txBody>
      </p:sp>
      <p:sp>
        <p:nvSpPr>
          <p:cNvPr id="4" name="Slide Number Placeholder 3"/>
          <p:cNvSpPr>
            <a:spLocks noGrp="1"/>
          </p:cNvSpPr>
          <p:nvPr>
            <p:ph type="sldNum" sz="quarter" idx="10"/>
          </p:nvPr>
        </p:nvSpPr>
        <p:spPr/>
        <p:txBody>
          <a:bodyPr/>
          <a:lstStyle/>
          <a:p>
            <a:fld id="{9B761A18-E18C-4753-969B-F474D9CD45A3}" type="slidenum">
              <a:rPr lang="en-GB" smtClean="0"/>
              <a:t>3</a:t>
            </a:fld>
            <a:endParaRPr lang="en-GB"/>
          </a:p>
        </p:txBody>
      </p:sp>
    </p:spTree>
    <p:extLst>
      <p:ext uri="{BB962C8B-B14F-4D97-AF65-F5344CB8AC3E}">
        <p14:creationId xmlns:p14="http://schemas.microsoft.com/office/powerpoint/2010/main" val="234939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Volumes of higher and degree apprenticeships are expected to grow significantly as apprenticeship reforms are embedded, giving students an alternative route to further education. </a:t>
            </a:r>
            <a:endParaRPr lang="en-GB" dirty="0"/>
          </a:p>
        </p:txBody>
      </p:sp>
      <p:sp>
        <p:nvSpPr>
          <p:cNvPr id="4" name="Slide Number Placeholder 3"/>
          <p:cNvSpPr>
            <a:spLocks noGrp="1"/>
          </p:cNvSpPr>
          <p:nvPr>
            <p:ph type="sldNum" sz="quarter" idx="10"/>
          </p:nvPr>
        </p:nvSpPr>
        <p:spPr/>
        <p:txBody>
          <a:bodyPr/>
          <a:lstStyle/>
          <a:p>
            <a:fld id="{9B761A18-E18C-4753-969B-F474D9CD45A3}" type="slidenum">
              <a:rPr lang="en-GB" smtClean="0"/>
              <a:t>4</a:t>
            </a:fld>
            <a:endParaRPr lang="en-GB"/>
          </a:p>
        </p:txBody>
      </p:sp>
    </p:spTree>
    <p:extLst>
      <p:ext uri="{BB962C8B-B14F-4D97-AF65-F5344CB8AC3E}">
        <p14:creationId xmlns:p14="http://schemas.microsoft.com/office/powerpoint/2010/main" val="405170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Sectors predicted to grow</a:t>
            </a:r>
            <a:endParaRPr lang="en-GB" dirty="0"/>
          </a:p>
        </p:txBody>
      </p:sp>
      <p:sp>
        <p:nvSpPr>
          <p:cNvPr id="4" name="Slide Number Placeholder 3"/>
          <p:cNvSpPr>
            <a:spLocks noGrp="1"/>
          </p:cNvSpPr>
          <p:nvPr>
            <p:ph type="sldNum" sz="quarter" idx="10"/>
          </p:nvPr>
        </p:nvSpPr>
        <p:spPr/>
        <p:txBody>
          <a:bodyPr/>
          <a:lstStyle/>
          <a:p>
            <a:fld id="{9B761A18-E18C-4753-969B-F474D9CD45A3}" type="slidenum">
              <a:rPr lang="en-GB" smtClean="0"/>
              <a:t>5</a:t>
            </a:fld>
            <a:endParaRPr lang="en-GB"/>
          </a:p>
        </p:txBody>
      </p:sp>
    </p:spTree>
    <p:extLst>
      <p:ext uri="{BB962C8B-B14F-4D97-AF65-F5344CB8AC3E}">
        <p14:creationId xmlns:p14="http://schemas.microsoft.com/office/powerpoint/2010/main" val="356017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North East we have the highest ranked NHS trust in clinical research studies in the UK</a:t>
            </a:r>
          </a:p>
          <a:p>
            <a:r>
              <a:rPr lang="en-GB" dirty="0" smtClean="0"/>
              <a:t>WE are innovating in health and life sciences </a:t>
            </a:r>
          </a:p>
          <a:p>
            <a:r>
              <a:rPr lang="en-GB" dirty="0" smtClean="0"/>
              <a:t>Our national centres of excellence are addressing:  Ageing and age related diseases, Personalised medicine, national centres in Formulation, healthcare, photonics and dementia </a:t>
            </a:r>
            <a:endParaRPr lang="en-GB" dirty="0"/>
          </a:p>
        </p:txBody>
      </p:sp>
      <p:sp>
        <p:nvSpPr>
          <p:cNvPr id="4" name="Slide Number Placeholder 3"/>
          <p:cNvSpPr>
            <a:spLocks noGrp="1"/>
          </p:cNvSpPr>
          <p:nvPr>
            <p:ph type="sldNum" sz="quarter" idx="10"/>
          </p:nvPr>
        </p:nvSpPr>
        <p:spPr/>
        <p:txBody>
          <a:bodyPr/>
          <a:lstStyle/>
          <a:p>
            <a:fld id="{9B761A18-E18C-4753-969B-F474D9CD45A3}" type="slidenum">
              <a:rPr lang="en-GB" smtClean="0"/>
              <a:t>6</a:t>
            </a:fld>
            <a:endParaRPr lang="en-GB"/>
          </a:p>
        </p:txBody>
      </p:sp>
    </p:spTree>
    <p:extLst>
      <p:ext uri="{BB962C8B-B14F-4D97-AF65-F5344CB8AC3E}">
        <p14:creationId xmlns:p14="http://schemas.microsoft.com/office/powerpoint/2010/main" val="320240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NE software &amp; technology industry is worth £2billion. Our regions specialisms include : </a:t>
            </a:r>
          </a:p>
          <a:p>
            <a:r>
              <a:rPr lang="en-GB" dirty="0" smtClean="0"/>
              <a:t>Software development </a:t>
            </a:r>
          </a:p>
          <a:p>
            <a:r>
              <a:rPr lang="en-GB" dirty="0" smtClean="0"/>
              <a:t>Cloud computing</a:t>
            </a:r>
          </a:p>
          <a:p>
            <a:r>
              <a:rPr lang="en-GB" dirty="0" smtClean="0"/>
              <a:t>System design &amp; communications</a:t>
            </a:r>
          </a:p>
          <a:p>
            <a:r>
              <a:rPr lang="en-GB" dirty="0" smtClean="0"/>
              <a:t>Building information modelling</a:t>
            </a:r>
          </a:p>
          <a:p>
            <a:r>
              <a:rPr lang="en-GB" dirty="0" smtClean="0"/>
              <a:t>Games design &amp; delivery</a:t>
            </a:r>
          </a:p>
          <a:p>
            <a:r>
              <a:rPr lang="en-GB" dirty="0" smtClean="0"/>
              <a:t>There are currently 29000 IT &amp; digital Employees </a:t>
            </a:r>
          </a:p>
          <a:p>
            <a:endParaRPr lang="en-GB" dirty="0" smtClean="0"/>
          </a:p>
          <a:p>
            <a:r>
              <a:rPr lang="en-GB" dirty="0" smtClean="0"/>
              <a:t>Coming up </a:t>
            </a:r>
          </a:p>
          <a:p>
            <a:endParaRPr lang="en-GB" dirty="0"/>
          </a:p>
          <a:p>
            <a:r>
              <a:rPr lang="en-GB" dirty="0" smtClean="0"/>
              <a:t>Science City - S&amp;N brewery site £2m cloud computing centre. Sunderland Software City and Coders Academy developing and growing</a:t>
            </a:r>
          </a:p>
          <a:p>
            <a:r>
              <a:rPr lang="en-GB" dirty="0" smtClean="0"/>
              <a:t>Big Data revolution will transform our Cities, the North east is shaping up to be a driving force.</a:t>
            </a:r>
          </a:p>
          <a:p>
            <a:r>
              <a:rPr lang="en-GB" dirty="0" smtClean="0"/>
              <a:t>New £30 Million National Innovation Centre for Data at Science City Newcastle (NCID) it will offer a hub to act as a production line for talent and innovation. Big data has the potential to add billions to the economy </a:t>
            </a:r>
            <a:endParaRPr lang="en-GB" dirty="0"/>
          </a:p>
        </p:txBody>
      </p:sp>
      <p:sp>
        <p:nvSpPr>
          <p:cNvPr id="4" name="Slide Number Placeholder 3"/>
          <p:cNvSpPr>
            <a:spLocks noGrp="1"/>
          </p:cNvSpPr>
          <p:nvPr>
            <p:ph type="sldNum" sz="quarter" idx="10"/>
          </p:nvPr>
        </p:nvSpPr>
        <p:spPr/>
        <p:txBody>
          <a:bodyPr/>
          <a:lstStyle/>
          <a:p>
            <a:fld id="{9B761A18-E18C-4753-969B-F474D9CD45A3}" type="slidenum">
              <a:rPr lang="en-GB" smtClean="0"/>
              <a:t>8</a:t>
            </a:fld>
            <a:endParaRPr lang="en-GB"/>
          </a:p>
        </p:txBody>
      </p:sp>
    </p:spTree>
    <p:extLst>
      <p:ext uri="{BB962C8B-B14F-4D97-AF65-F5344CB8AC3E}">
        <p14:creationId xmlns:p14="http://schemas.microsoft.com/office/powerpoint/2010/main" val="4264174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Growth sectors: Automotive and Medicines</a:t>
            </a:r>
          </a:p>
          <a:p>
            <a:endParaRPr lang="en-GB" dirty="0"/>
          </a:p>
          <a:p>
            <a:r>
              <a:rPr lang="en-GB" dirty="0" smtClean="0"/>
              <a:t>Engineering and  advanced manufacturing  experienced an additional 8500 jobs up to 2016- North east only region to have a positive trade balance</a:t>
            </a:r>
          </a:p>
          <a:p>
            <a:r>
              <a:rPr lang="en-GB" dirty="0" smtClean="0"/>
              <a:t>There are 50,000 STEM students coming through our universities each year. </a:t>
            </a:r>
          </a:p>
          <a:p>
            <a:endParaRPr lang="en-GB" dirty="0" smtClean="0"/>
          </a:p>
          <a:p>
            <a:r>
              <a:rPr lang="en-GB" dirty="0" smtClean="0"/>
              <a:t>A new 100 hectare International Advanced Manufacturing Park (IAMP) is to be built in Sunderland, to the west of the A19. This will mean that more large companies will have the facilities and space to set-up and expand in the North East.</a:t>
            </a:r>
          </a:p>
          <a:p>
            <a:r>
              <a:rPr lang="en-GB" dirty="0" smtClean="0"/>
              <a:t>The park will be in the region of 100 hectares, providing over 5,200 jobs. There is also the possibility to allow scope for a potential longer term expansion up to 150 hectares if demand requires it. The park will provide modern business premises close to existing employers and would build on the regions advanced manufacturing heritage.</a:t>
            </a:r>
          </a:p>
          <a:p>
            <a:r>
              <a:rPr lang="en-GB" dirty="0" smtClean="0"/>
              <a:t>The park will provide a range of building sizes to meet investor requirements. planned and sustainable employment location that maximises links with Nissan and other high value automotive industries. set alongside new infrastructure and services</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B761A18-E18C-4753-969B-F474D9CD45A3}" type="slidenum">
              <a:rPr lang="en-GB" smtClean="0"/>
              <a:t>9</a:t>
            </a:fld>
            <a:endParaRPr lang="en-GB"/>
          </a:p>
        </p:txBody>
      </p:sp>
    </p:spTree>
    <p:extLst>
      <p:ext uri="{BB962C8B-B14F-4D97-AF65-F5344CB8AC3E}">
        <p14:creationId xmlns:p14="http://schemas.microsoft.com/office/powerpoint/2010/main" val="94880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761A18-E18C-4753-969B-F474D9CD45A3}" type="slidenum">
              <a:rPr lang="en-GB" smtClean="0"/>
              <a:t>10</a:t>
            </a:fld>
            <a:endParaRPr lang="en-GB"/>
          </a:p>
        </p:txBody>
      </p:sp>
    </p:spTree>
    <p:extLst>
      <p:ext uri="{BB962C8B-B14F-4D97-AF65-F5344CB8AC3E}">
        <p14:creationId xmlns:p14="http://schemas.microsoft.com/office/powerpoint/2010/main" val="226313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4A9A52-B8BE-4C95-B6DE-AE4FA19ADBBC}" type="datetimeFigureOut">
              <a:rPr lang="en-GB" smtClean="0"/>
              <a:t>29/04/2019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B75A56-0B64-4D72-8AD2-065B7798164D}" type="slidenum">
              <a:rPr lang="en-GB" smtClean="0"/>
              <a:t>‹#›</a:t>
            </a:fld>
            <a:endParaRPr lang="en-GB" dirty="0"/>
          </a:p>
        </p:txBody>
      </p:sp>
    </p:spTree>
    <p:extLst>
      <p:ext uri="{BB962C8B-B14F-4D97-AF65-F5344CB8AC3E}">
        <p14:creationId xmlns:p14="http://schemas.microsoft.com/office/powerpoint/2010/main" val="315360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4A9A52-B8BE-4C95-B6DE-AE4FA19ADBBC}" type="datetimeFigureOut">
              <a:rPr lang="en-GB" smtClean="0"/>
              <a:t>29/04/2019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B75A56-0B64-4D72-8AD2-065B7798164D}" type="slidenum">
              <a:rPr lang="en-GB" smtClean="0"/>
              <a:t>‹#›</a:t>
            </a:fld>
            <a:endParaRPr lang="en-GB" dirty="0"/>
          </a:p>
        </p:txBody>
      </p:sp>
    </p:spTree>
    <p:extLst>
      <p:ext uri="{BB962C8B-B14F-4D97-AF65-F5344CB8AC3E}">
        <p14:creationId xmlns:p14="http://schemas.microsoft.com/office/powerpoint/2010/main" val="322811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4A9A52-B8BE-4C95-B6DE-AE4FA19ADBBC}" type="datetimeFigureOut">
              <a:rPr lang="en-GB" smtClean="0"/>
              <a:t>29/04/2019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B75A56-0B64-4D72-8AD2-065B7798164D}" type="slidenum">
              <a:rPr lang="en-GB" smtClean="0"/>
              <a:t>‹#›</a:t>
            </a:fld>
            <a:endParaRPr lang="en-GB" dirty="0"/>
          </a:p>
        </p:txBody>
      </p:sp>
    </p:spTree>
    <p:extLst>
      <p:ext uri="{BB962C8B-B14F-4D97-AF65-F5344CB8AC3E}">
        <p14:creationId xmlns:p14="http://schemas.microsoft.com/office/powerpoint/2010/main" val="359969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4A9A52-B8BE-4C95-B6DE-AE4FA19ADBBC}" type="datetimeFigureOut">
              <a:rPr lang="en-GB" smtClean="0"/>
              <a:t>29/04/2019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B75A56-0B64-4D72-8AD2-065B7798164D}" type="slidenum">
              <a:rPr lang="en-GB" smtClean="0"/>
              <a:t>‹#›</a:t>
            </a:fld>
            <a:endParaRPr lang="en-GB" dirty="0"/>
          </a:p>
        </p:txBody>
      </p:sp>
    </p:spTree>
    <p:extLst>
      <p:ext uri="{BB962C8B-B14F-4D97-AF65-F5344CB8AC3E}">
        <p14:creationId xmlns:p14="http://schemas.microsoft.com/office/powerpoint/2010/main" val="84392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4A9A52-B8BE-4C95-B6DE-AE4FA19ADBBC}" type="datetimeFigureOut">
              <a:rPr lang="en-GB" smtClean="0"/>
              <a:t>29/04/2019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B75A56-0B64-4D72-8AD2-065B7798164D}" type="slidenum">
              <a:rPr lang="en-GB" smtClean="0"/>
              <a:t>‹#›</a:t>
            </a:fld>
            <a:endParaRPr lang="en-GB" dirty="0"/>
          </a:p>
        </p:txBody>
      </p:sp>
    </p:spTree>
    <p:extLst>
      <p:ext uri="{BB962C8B-B14F-4D97-AF65-F5344CB8AC3E}">
        <p14:creationId xmlns:p14="http://schemas.microsoft.com/office/powerpoint/2010/main" val="366372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4A9A52-B8BE-4C95-B6DE-AE4FA19ADBBC}" type="datetimeFigureOut">
              <a:rPr lang="en-GB" smtClean="0"/>
              <a:t>29/04/2019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1B75A56-0B64-4D72-8AD2-065B7798164D}" type="slidenum">
              <a:rPr lang="en-GB" smtClean="0"/>
              <a:t>‹#›</a:t>
            </a:fld>
            <a:endParaRPr lang="en-GB" dirty="0"/>
          </a:p>
        </p:txBody>
      </p:sp>
    </p:spTree>
    <p:extLst>
      <p:ext uri="{BB962C8B-B14F-4D97-AF65-F5344CB8AC3E}">
        <p14:creationId xmlns:p14="http://schemas.microsoft.com/office/powerpoint/2010/main" val="41611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4A9A52-B8BE-4C95-B6DE-AE4FA19ADBBC}" type="datetimeFigureOut">
              <a:rPr lang="en-GB" smtClean="0"/>
              <a:t>29/04/2019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1B75A56-0B64-4D72-8AD2-065B7798164D}" type="slidenum">
              <a:rPr lang="en-GB" smtClean="0"/>
              <a:t>‹#›</a:t>
            </a:fld>
            <a:endParaRPr lang="en-GB" dirty="0"/>
          </a:p>
        </p:txBody>
      </p:sp>
    </p:spTree>
    <p:extLst>
      <p:ext uri="{BB962C8B-B14F-4D97-AF65-F5344CB8AC3E}">
        <p14:creationId xmlns:p14="http://schemas.microsoft.com/office/powerpoint/2010/main" val="254245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4A9A52-B8BE-4C95-B6DE-AE4FA19ADBBC}" type="datetimeFigureOut">
              <a:rPr lang="en-GB" smtClean="0"/>
              <a:t>29/04/2019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1B75A56-0B64-4D72-8AD2-065B7798164D}" type="slidenum">
              <a:rPr lang="en-GB" smtClean="0"/>
              <a:t>‹#›</a:t>
            </a:fld>
            <a:endParaRPr lang="en-GB" dirty="0"/>
          </a:p>
        </p:txBody>
      </p:sp>
    </p:spTree>
    <p:extLst>
      <p:ext uri="{BB962C8B-B14F-4D97-AF65-F5344CB8AC3E}">
        <p14:creationId xmlns:p14="http://schemas.microsoft.com/office/powerpoint/2010/main" val="10324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A9A52-B8BE-4C95-B6DE-AE4FA19ADBBC}" type="datetimeFigureOut">
              <a:rPr lang="en-GB" smtClean="0"/>
              <a:t>29/04/2019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1B75A56-0B64-4D72-8AD2-065B7798164D}" type="slidenum">
              <a:rPr lang="en-GB" smtClean="0"/>
              <a:t>‹#›</a:t>
            </a:fld>
            <a:endParaRPr lang="en-GB" dirty="0"/>
          </a:p>
        </p:txBody>
      </p:sp>
    </p:spTree>
    <p:extLst>
      <p:ext uri="{BB962C8B-B14F-4D97-AF65-F5344CB8AC3E}">
        <p14:creationId xmlns:p14="http://schemas.microsoft.com/office/powerpoint/2010/main" val="337389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A9A52-B8BE-4C95-B6DE-AE4FA19ADBBC}" type="datetimeFigureOut">
              <a:rPr lang="en-GB" smtClean="0"/>
              <a:t>29/04/2019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1B75A56-0B64-4D72-8AD2-065B7798164D}" type="slidenum">
              <a:rPr lang="en-GB" smtClean="0"/>
              <a:t>‹#›</a:t>
            </a:fld>
            <a:endParaRPr lang="en-GB" dirty="0"/>
          </a:p>
        </p:txBody>
      </p:sp>
    </p:spTree>
    <p:extLst>
      <p:ext uri="{BB962C8B-B14F-4D97-AF65-F5344CB8AC3E}">
        <p14:creationId xmlns:p14="http://schemas.microsoft.com/office/powerpoint/2010/main" val="220332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A9A52-B8BE-4C95-B6DE-AE4FA19ADBBC}" type="datetimeFigureOut">
              <a:rPr lang="en-GB" smtClean="0"/>
              <a:t>29/04/2019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1B75A56-0B64-4D72-8AD2-065B7798164D}" type="slidenum">
              <a:rPr lang="en-GB" smtClean="0"/>
              <a:t>‹#›</a:t>
            </a:fld>
            <a:endParaRPr lang="en-GB" dirty="0"/>
          </a:p>
        </p:txBody>
      </p:sp>
    </p:spTree>
    <p:extLst>
      <p:ext uri="{BB962C8B-B14F-4D97-AF65-F5344CB8AC3E}">
        <p14:creationId xmlns:p14="http://schemas.microsoft.com/office/powerpoint/2010/main" val="195156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A9A52-B8BE-4C95-B6DE-AE4FA19ADBBC}" type="datetimeFigureOut">
              <a:rPr lang="en-GB" smtClean="0"/>
              <a:t>29/04/2019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75A56-0B64-4D72-8AD2-065B7798164D}" type="slidenum">
              <a:rPr lang="en-GB" smtClean="0"/>
              <a:t>‹#›</a:t>
            </a:fld>
            <a:endParaRPr lang="en-GB" dirty="0"/>
          </a:p>
        </p:txBody>
      </p:sp>
    </p:spTree>
    <p:extLst>
      <p:ext uri="{BB962C8B-B14F-4D97-AF65-F5344CB8AC3E}">
        <p14:creationId xmlns:p14="http://schemas.microsoft.com/office/powerpoint/2010/main" val="4279166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NORTH EAST LABOUR MARKET INFORMATION</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1626393"/>
            <a:ext cx="4392488" cy="2594695"/>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5" y="4221088"/>
            <a:ext cx="3600400" cy="201622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628800"/>
            <a:ext cx="4355976" cy="2592288"/>
          </a:xfrm>
          <a:prstGeom prst="rect">
            <a:avLst/>
          </a:prstGeom>
        </p:spPr>
      </p:pic>
    </p:spTree>
    <p:extLst>
      <p:ext uri="{BB962C8B-B14F-4D97-AF65-F5344CB8AC3E}">
        <p14:creationId xmlns:p14="http://schemas.microsoft.com/office/powerpoint/2010/main" val="3002038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Construction </a:t>
            </a:r>
            <a:endParaRPr lang="en-GB" dirty="0"/>
          </a:p>
        </p:txBody>
      </p:sp>
      <p:sp>
        <p:nvSpPr>
          <p:cNvPr id="3" name="Content Placeholder 2"/>
          <p:cNvSpPr>
            <a:spLocks noGrp="1"/>
          </p:cNvSpPr>
          <p:nvPr>
            <p:ph sz="half" idx="1"/>
          </p:nvPr>
        </p:nvSpPr>
        <p:spPr/>
        <p:txBody>
          <a:bodyPr/>
          <a:lstStyle/>
          <a:p>
            <a:r>
              <a:rPr lang="en-GB" dirty="0" smtClean="0"/>
              <a:t>3510 new jobs every year </a:t>
            </a:r>
          </a:p>
          <a:p>
            <a:r>
              <a:rPr lang="en-GB" dirty="0" smtClean="0"/>
              <a:t>In </a:t>
            </a:r>
            <a:r>
              <a:rPr lang="en-GB" dirty="0" smtClean="0"/>
              <a:t>demand </a:t>
            </a:r>
            <a:r>
              <a:rPr lang="en-GB" dirty="0" smtClean="0"/>
              <a:t>joiners, plumbers, supervisors </a:t>
            </a:r>
          </a:p>
          <a:p>
            <a:r>
              <a:rPr lang="en-GB" dirty="0" smtClean="0"/>
              <a:t>Architect earns £38000</a:t>
            </a:r>
          </a:p>
          <a:p>
            <a:r>
              <a:rPr lang="en-GB" dirty="0" smtClean="0"/>
              <a:t>Bricklayer £25000</a:t>
            </a:r>
          </a:p>
          <a:p>
            <a:r>
              <a:rPr lang="en-GB" dirty="0" smtClean="0"/>
              <a:t>Plumber £28000</a:t>
            </a:r>
            <a:endParaRPr lang="en-GB" dirty="0"/>
          </a:p>
        </p:txBody>
      </p:sp>
      <p:sp>
        <p:nvSpPr>
          <p:cNvPr id="4" name="Content Placeholder 3"/>
          <p:cNvSpPr>
            <a:spLocks noGrp="1"/>
          </p:cNvSpPr>
          <p:nvPr>
            <p:ph sz="half" idx="2"/>
          </p:nvPr>
        </p:nvSpPr>
        <p:spPr/>
        <p:txBody>
          <a:bodyPr/>
          <a:lstStyle/>
          <a:p>
            <a:r>
              <a:rPr lang="en-GB" dirty="0" smtClean="0"/>
              <a:t>Subjects – Maths, English, IT</a:t>
            </a:r>
          </a:p>
          <a:p>
            <a:r>
              <a:rPr lang="en-GB" dirty="0" smtClean="0"/>
              <a:t>Qualities/Skills – Good practical </a:t>
            </a:r>
            <a:r>
              <a:rPr lang="en-GB" dirty="0" smtClean="0"/>
              <a:t>skills, </a:t>
            </a:r>
            <a:r>
              <a:rPr lang="en-GB" dirty="0" smtClean="0"/>
              <a:t>follow instructions, head for heights, team work</a:t>
            </a:r>
          </a:p>
          <a:p>
            <a:r>
              <a:rPr lang="en-GB" dirty="0" smtClean="0"/>
              <a:t>Employers – Balfour Beattie, Keepmoat, Interserve</a:t>
            </a:r>
            <a:endParaRPr lang="en-GB" dirty="0"/>
          </a:p>
        </p:txBody>
      </p:sp>
      <p:pic>
        <p:nvPicPr>
          <p:cNvPr id="5122" name="Picture 2" descr="C:\Users\Main User\AppData\Local\Microsoft\Windows\INetCache\IE\XHM0Z1JP\hard-ha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88640"/>
            <a:ext cx="2448272" cy="116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369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Hospitality</a:t>
            </a:r>
            <a:endParaRPr lang="en-GB" dirty="0"/>
          </a:p>
        </p:txBody>
      </p:sp>
      <p:sp>
        <p:nvSpPr>
          <p:cNvPr id="3" name="Content Placeholder 2"/>
          <p:cNvSpPr>
            <a:spLocks noGrp="1"/>
          </p:cNvSpPr>
          <p:nvPr>
            <p:ph sz="half" idx="1"/>
          </p:nvPr>
        </p:nvSpPr>
        <p:spPr/>
        <p:txBody>
          <a:bodyPr/>
          <a:lstStyle/>
          <a:p>
            <a:r>
              <a:rPr lang="en-GB" dirty="0" smtClean="0"/>
              <a:t>People have more leisure time and disposable income </a:t>
            </a:r>
          </a:p>
          <a:p>
            <a:r>
              <a:rPr lang="en-GB" dirty="0" smtClean="0"/>
              <a:t>Employers need more people with organisational skills, team work skills, communication skills, customer service</a:t>
            </a:r>
            <a:endParaRPr lang="en-GB" dirty="0"/>
          </a:p>
        </p:txBody>
      </p:sp>
      <p:sp>
        <p:nvSpPr>
          <p:cNvPr id="4" name="Content Placeholder 3"/>
          <p:cNvSpPr>
            <a:spLocks noGrp="1"/>
          </p:cNvSpPr>
          <p:nvPr>
            <p:ph sz="half" idx="2"/>
          </p:nvPr>
        </p:nvSpPr>
        <p:spPr/>
        <p:txBody>
          <a:bodyPr/>
          <a:lstStyle/>
          <a:p>
            <a:r>
              <a:rPr lang="en-GB" dirty="0" smtClean="0"/>
              <a:t>Subjects – English, Maths, Languages, Business Admin</a:t>
            </a:r>
          </a:p>
          <a:p>
            <a:endParaRPr lang="en-GB" dirty="0"/>
          </a:p>
          <a:p>
            <a:r>
              <a:rPr lang="en-GB" dirty="0" smtClean="0"/>
              <a:t>Skills/Qualities Customer service, planning and organising, work under pressure</a:t>
            </a:r>
          </a:p>
          <a:p>
            <a:endParaRPr lang="en-GB" dirty="0"/>
          </a:p>
        </p:txBody>
      </p:sp>
      <p:pic>
        <p:nvPicPr>
          <p:cNvPr id="6146" name="Picture 2" descr="C:\Users\Main User\AppData\Local\Microsoft\Windows\INetCache\IE\CTBMCUGS\hospital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16632"/>
            <a:ext cx="252028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465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Growth Areas</a:t>
            </a:r>
            <a:endParaRPr lang="en-GB" dirty="0"/>
          </a:p>
        </p:txBody>
      </p:sp>
      <p:sp>
        <p:nvSpPr>
          <p:cNvPr id="3" name="Content Placeholder 2"/>
          <p:cNvSpPr>
            <a:spLocks noGrp="1"/>
          </p:cNvSpPr>
          <p:nvPr>
            <p:ph idx="1"/>
          </p:nvPr>
        </p:nvSpPr>
        <p:spPr/>
        <p:txBody>
          <a:bodyPr>
            <a:normAutofit/>
          </a:bodyPr>
          <a:lstStyle/>
          <a:p>
            <a:r>
              <a:rPr lang="en-GB" dirty="0" smtClean="0"/>
              <a:t>Science – Science City Newcastle, Medical Research,  Ageing research, drug manufacturing – all increasing due to ageing population</a:t>
            </a:r>
          </a:p>
          <a:p>
            <a:r>
              <a:rPr lang="en-GB" dirty="0" smtClean="0"/>
              <a:t>Pharmaceutical – </a:t>
            </a:r>
            <a:r>
              <a:rPr lang="en-GB" dirty="0" err="1" smtClean="0"/>
              <a:t>Glaxo</a:t>
            </a:r>
            <a:r>
              <a:rPr lang="en-GB" dirty="0" smtClean="0"/>
              <a:t> Smith Kline – Durham, SCM </a:t>
            </a:r>
            <a:r>
              <a:rPr lang="en-GB" dirty="0" err="1" smtClean="0"/>
              <a:t>Pharma</a:t>
            </a:r>
            <a:r>
              <a:rPr lang="en-GB" dirty="0" smtClean="0"/>
              <a:t> Northumberland</a:t>
            </a:r>
          </a:p>
          <a:p>
            <a:r>
              <a:rPr lang="en-GB" dirty="0" smtClean="0"/>
              <a:t>Tourism – Predicted to be significant employer due to our strengths as a tourist destinations</a:t>
            </a:r>
            <a:endParaRPr lang="en-GB" dirty="0"/>
          </a:p>
        </p:txBody>
      </p:sp>
    </p:spTree>
    <p:extLst>
      <p:ext uri="{BB962C8B-B14F-4D97-AF65-F5344CB8AC3E}">
        <p14:creationId xmlns:p14="http://schemas.microsoft.com/office/powerpoint/2010/main" val="4289339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30875183"/>
              </p:ext>
            </p:extLst>
          </p:nvPr>
        </p:nvGraphicFramePr>
        <p:xfrm>
          <a:off x="1259632" y="188640"/>
          <a:ext cx="6768752" cy="7632848"/>
        </p:xfrm>
        <a:graphic>
          <a:graphicData uri="http://schemas.openxmlformats.org/presentationml/2006/ole">
            <mc:AlternateContent xmlns:mc="http://schemas.openxmlformats.org/markup-compatibility/2006">
              <mc:Choice xmlns:v="urn:schemas-microsoft-com:vml" Requires="v">
                <p:oleObj spid="_x0000_s2055" name="Document" r:id="rId3" imgW="5727171" imgH="8012771" progId="Word.Document.12">
                  <p:embed/>
                </p:oleObj>
              </mc:Choice>
              <mc:Fallback>
                <p:oleObj name="Document" r:id="rId3" imgW="5727171" imgH="8012771" progId="Word.Document.12">
                  <p:embed/>
                  <p:pic>
                    <p:nvPicPr>
                      <p:cNvPr id="0" name=""/>
                      <p:cNvPicPr/>
                      <p:nvPr/>
                    </p:nvPicPr>
                    <p:blipFill>
                      <a:blip r:embed="rId4"/>
                      <a:stretch>
                        <a:fillRect/>
                      </a:stretch>
                    </p:blipFill>
                    <p:spPr>
                      <a:xfrm>
                        <a:off x="1259632" y="188640"/>
                        <a:ext cx="6768752" cy="7632848"/>
                      </a:xfrm>
                      <a:prstGeom prst="rect">
                        <a:avLst/>
                      </a:prstGeom>
                    </p:spPr>
                  </p:pic>
                </p:oleObj>
              </mc:Fallback>
            </mc:AlternateContent>
          </a:graphicData>
        </a:graphic>
      </p:graphicFrame>
    </p:spTree>
    <p:extLst>
      <p:ext uri="{BB962C8B-B14F-4D97-AF65-F5344CB8AC3E}">
        <p14:creationId xmlns:p14="http://schemas.microsoft.com/office/powerpoint/2010/main" val="2995875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9750" y="188913"/>
            <a:ext cx="8208963" cy="908050"/>
          </a:xfrm>
        </p:spPr>
        <p:txBody>
          <a:bodyPr/>
          <a:lstStyle/>
          <a:p>
            <a:r>
              <a:rPr lang="en-US" altLang="en-US" dirty="0" smtClean="0">
                <a:latin typeface="Arial" charset="0"/>
                <a:ea typeface="ＭＳ Ｐゴシック" pitchFamily="34" charset="-128"/>
                <a:cs typeface="Arial" charset="0"/>
              </a:rPr>
              <a:t>Key sectors in the North East</a:t>
            </a:r>
          </a:p>
        </p:txBody>
      </p:sp>
      <p:sp>
        <p:nvSpPr>
          <p:cNvPr id="20483" name="TextBox 1"/>
          <p:cNvSpPr txBox="1">
            <a:spLocks noChangeArrowheads="1"/>
          </p:cNvSpPr>
          <p:nvPr/>
        </p:nvSpPr>
        <p:spPr bwMode="auto">
          <a:xfrm>
            <a:off x="6792913" y="1484313"/>
            <a:ext cx="2351087" cy="1450975"/>
          </a:xfrm>
          <a:prstGeom prst="rect">
            <a:avLst/>
          </a:prstGeom>
          <a:noFill/>
          <a:ln w="9525">
            <a:solidFill>
              <a:srgbClr val="8D0E5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1pPr>
            <a:lvl2pPr marL="742950" indent="-285750" eaLnBrk="0" hangingPunct="0">
              <a:spcBef>
                <a:spcPct val="20000"/>
              </a:spcBef>
              <a:buFont typeface="Arial" charset="0"/>
              <a:buChar char="–"/>
              <a:defRPr>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Font typeface="Arial" charset="0"/>
              <a:buChar char="–"/>
              <a:defRPr sz="1400">
                <a:solidFill>
                  <a:schemeClr val="tx1"/>
                </a:solidFill>
                <a:latin typeface="Arial" charset="0"/>
                <a:ea typeface="ＭＳ Ｐゴシック" pitchFamily="34" charset="-128"/>
                <a:cs typeface="Arial" charset="0"/>
              </a:defRPr>
            </a:lvl4pPr>
            <a:lvl5pPr marL="2057400" indent="-228600" eaLnBrk="0" hangingPunct="0">
              <a:spcBef>
                <a:spcPct val="20000"/>
              </a:spcBef>
              <a:buFont typeface="Arial" charset="0"/>
              <a:buChar char="»"/>
              <a:defRPr sz="14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GB" altLang="en-US" sz="1800" b="1">
                <a:solidFill>
                  <a:srgbClr val="8D0E57"/>
                </a:solidFill>
                <a:latin typeface="Calibri" pitchFamily="34" charset="0"/>
              </a:rPr>
              <a:t>Over 80% of our workforce jobs are in services and this is growing.</a:t>
            </a:r>
          </a:p>
        </p:txBody>
      </p:sp>
      <p:sp>
        <p:nvSpPr>
          <p:cNvPr id="20484" name="TextBox 1"/>
          <p:cNvSpPr txBox="1">
            <a:spLocks noChangeArrowheads="1"/>
          </p:cNvSpPr>
          <p:nvPr/>
        </p:nvSpPr>
        <p:spPr bwMode="auto">
          <a:xfrm>
            <a:off x="6800850" y="3235325"/>
            <a:ext cx="2343150" cy="1366838"/>
          </a:xfrm>
          <a:prstGeom prst="rect">
            <a:avLst/>
          </a:prstGeom>
          <a:noFill/>
          <a:ln w="9525">
            <a:solidFill>
              <a:srgbClr val="8D0E5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1pPr>
            <a:lvl2pPr marL="742950" indent="-285750" eaLnBrk="0" hangingPunct="0">
              <a:spcBef>
                <a:spcPct val="20000"/>
              </a:spcBef>
              <a:buFont typeface="Arial" charset="0"/>
              <a:buChar char="–"/>
              <a:defRPr>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Font typeface="Arial" charset="0"/>
              <a:buChar char="–"/>
              <a:defRPr sz="1400">
                <a:solidFill>
                  <a:schemeClr val="tx1"/>
                </a:solidFill>
                <a:latin typeface="Arial" charset="0"/>
                <a:ea typeface="ＭＳ Ｐゴシック" pitchFamily="34" charset="-128"/>
                <a:cs typeface="Arial" charset="0"/>
              </a:defRPr>
            </a:lvl4pPr>
            <a:lvl5pPr marL="2057400" indent="-228600" eaLnBrk="0" hangingPunct="0">
              <a:spcBef>
                <a:spcPct val="20000"/>
              </a:spcBef>
              <a:buFont typeface="Arial" charset="0"/>
              <a:buChar char="»"/>
              <a:defRPr sz="14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GB" altLang="en-US" sz="1800" b="1">
                <a:solidFill>
                  <a:srgbClr val="8D0E57"/>
                </a:solidFill>
                <a:latin typeface="Calibri" pitchFamily="34" charset="0"/>
              </a:rPr>
              <a:t>11% of workforce jobs are in self employment.</a:t>
            </a:r>
          </a:p>
        </p:txBody>
      </p:sp>
      <p:sp>
        <p:nvSpPr>
          <p:cNvPr id="20485" name="TextBox 6"/>
          <p:cNvSpPr txBox="1">
            <a:spLocks noChangeArrowheads="1"/>
          </p:cNvSpPr>
          <p:nvPr/>
        </p:nvSpPr>
        <p:spPr bwMode="auto">
          <a:xfrm>
            <a:off x="611188" y="5373688"/>
            <a:ext cx="2016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1pPr>
            <a:lvl2pPr marL="742950" indent="-285750" eaLnBrk="0" hangingPunct="0">
              <a:spcBef>
                <a:spcPct val="20000"/>
              </a:spcBef>
              <a:buFont typeface="Arial" charset="0"/>
              <a:buChar char="–"/>
              <a:defRPr>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Font typeface="Arial" charset="0"/>
              <a:buChar char="–"/>
              <a:defRPr sz="1400">
                <a:solidFill>
                  <a:schemeClr val="tx1"/>
                </a:solidFill>
                <a:latin typeface="Arial" charset="0"/>
                <a:ea typeface="ＭＳ Ｐゴシック" pitchFamily="34" charset="-128"/>
                <a:cs typeface="Arial" charset="0"/>
              </a:defRPr>
            </a:lvl4pPr>
            <a:lvl5pPr marL="2057400" indent="-228600" eaLnBrk="0" hangingPunct="0">
              <a:spcBef>
                <a:spcPct val="20000"/>
              </a:spcBef>
              <a:buFont typeface="Arial" charset="0"/>
              <a:buChar char="»"/>
              <a:defRPr sz="14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GB" altLang="en-US" sz="1000">
                <a:latin typeface="Calibri" pitchFamily="34" charset="0"/>
              </a:rPr>
              <a:t>Source: ONS Oct 15 </a:t>
            </a:r>
          </a:p>
        </p:txBody>
      </p:sp>
      <p:graphicFrame>
        <p:nvGraphicFramePr>
          <p:cNvPr id="7" name="Chart 6"/>
          <p:cNvGraphicFramePr/>
          <p:nvPr/>
        </p:nvGraphicFramePr>
        <p:xfrm>
          <a:off x="395536" y="1319783"/>
          <a:ext cx="6604099" cy="4176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1210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Demand</a:t>
            </a:r>
            <a:endParaRPr lang="en-GB"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78891" y="1844824"/>
            <a:ext cx="6226794" cy="381642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090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Demand for higher skills</a:t>
            </a:r>
            <a:endParaRPr lang="en-GB" dirty="0"/>
          </a:p>
        </p:txBody>
      </p:sp>
      <p:pic>
        <p:nvPicPr>
          <p:cNvPr id="6" name="Picture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8621" y="1600200"/>
            <a:ext cx="646675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431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Growth</a:t>
            </a:r>
            <a:endParaRPr lang="en-GB" dirty="0"/>
          </a:p>
        </p:txBody>
      </p:sp>
      <p:sp>
        <p:nvSpPr>
          <p:cNvPr id="3" name="Content Placeholder 2"/>
          <p:cNvSpPr>
            <a:spLocks noGrp="1"/>
          </p:cNvSpPr>
          <p:nvPr>
            <p:ph idx="1"/>
          </p:nvPr>
        </p:nvSpPr>
        <p:spPr/>
        <p:txBody>
          <a:bodyPr>
            <a:normAutofit/>
          </a:bodyPr>
          <a:lstStyle/>
          <a:p>
            <a:pPr>
              <a:defRPr/>
            </a:pPr>
            <a:r>
              <a:rPr lang="en-GB" altLang="en-US" sz="2200" dirty="0">
                <a:latin typeface="+mj-lt"/>
                <a:ea typeface="MS PGothic" pitchFamily="34" charset="-128"/>
                <a:cs typeface="Arial" pitchFamily="34" charset="0"/>
              </a:rPr>
              <a:t>Passenger Vehicle Manufacturing</a:t>
            </a:r>
          </a:p>
          <a:p>
            <a:pPr>
              <a:defRPr/>
            </a:pPr>
            <a:r>
              <a:rPr lang="en-GB" altLang="en-US" sz="2200" dirty="0">
                <a:latin typeface="+mj-lt"/>
                <a:ea typeface="MS PGothic" pitchFamily="34" charset="-128"/>
                <a:cs typeface="Arial" pitchFamily="34" charset="0"/>
              </a:rPr>
              <a:t>Subsea and Offshore Technology </a:t>
            </a:r>
          </a:p>
          <a:p>
            <a:pPr>
              <a:defRPr/>
            </a:pPr>
            <a:r>
              <a:rPr lang="en-GB" altLang="en-US" sz="2200" dirty="0">
                <a:latin typeface="+mj-lt"/>
                <a:ea typeface="MS PGothic" pitchFamily="34" charset="-128"/>
                <a:cs typeface="Arial" pitchFamily="34" charset="0"/>
              </a:rPr>
              <a:t>Life Sciences and Healthcare </a:t>
            </a:r>
          </a:p>
          <a:p>
            <a:pPr>
              <a:defRPr/>
            </a:pPr>
            <a:r>
              <a:rPr lang="en-GB" altLang="en-US" sz="2200" dirty="0">
                <a:latin typeface="+mj-lt"/>
                <a:ea typeface="MS PGothic" pitchFamily="34" charset="-128"/>
                <a:cs typeface="Arial" pitchFamily="34" charset="0"/>
              </a:rPr>
              <a:t>Creative, Digital, Software and Technology </a:t>
            </a:r>
            <a:r>
              <a:rPr lang="en-GB" altLang="en-US" sz="2200" dirty="0">
                <a:ea typeface="MS PGothic" pitchFamily="34" charset="-128"/>
                <a:cs typeface="Arial" pitchFamily="34" charset="0"/>
              </a:rPr>
              <a:t>Based </a:t>
            </a:r>
            <a:r>
              <a:rPr lang="en-GB" altLang="en-US" sz="2200" dirty="0" smtClean="0">
                <a:ea typeface="MS PGothic" pitchFamily="34" charset="-128"/>
                <a:cs typeface="Arial" pitchFamily="34" charset="0"/>
              </a:rPr>
              <a:t>Services</a:t>
            </a:r>
          </a:p>
          <a:p>
            <a:pPr>
              <a:defRPr/>
            </a:pPr>
            <a:r>
              <a:rPr lang="en-GB" sz="2200" dirty="0" smtClean="0">
                <a:ea typeface="MS PGothic" pitchFamily="34" charset="-128"/>
              </a:rPr>
              <a:t>Real </a:t>
            </a:r>
            <a:r>
              <a:rPr lang="en-GB" sz="2200" dirty="0">
                <a:ea typeface="MS PGothic" pitchFamily="34" charset="-128"/>
              </a:rPr>
              <a:t>estate and construction</a:t>
            </a:r>
          </a:p>
          <a:p>
            <a:pPr>
              <a:defRPr/>
            </a:pPr>
            <a:r>
              <a:rPr lang="en-GB" sz="2200" dirty="0">
                <a:ea typeface="MS PGothic" pitchFamily="34" charset="-128"/>
              </a:rPr>
              <a:t>Financial, professional and business services</a:t>
            </a:r>
          </a:p>
          <a:p>
            <a:pPr>
              <a:defRPr/>
            </a:pPr>
            <a:r>
              <a:rPr lang="en-GB" sz="2200" dirty="0">
                <a:ea typeface="MS PGothic" pitchFamily="34" charset="-128"/>
              </a:rPr>
              <a:t>Education – in particular, but not exclusively HE</a:t>
            </a:r>
          </a:p>
          <a:p>
            <a:pPr>
              <a:defRPr/>
            </a:pPr>
            <a:r>
              <a:rPr lang="en-GB" sz="2200" dirty="0">
                <a:ea typeface="MS PGothic" pitchFamily="34" charset="-128"/>
              </a:rPr>
              <a:t>Transport and logistics </a:t>
            </a:r>
          </a:p>
          <a:p>
            <a:pPr>
              <a:defRPr/>
            </a:pPr>
            <a:endParaRPr lang="en-GB" altLang="en-US" dirty="0">
              <a:latin typeface="Arial" pitchFamily="34" charset="0"/>
              <a:ea typeface="MS PGothic" pitchFamily="34" charset="-128"/>
              <a:cs typeface="Arial" pitchFamily="34" charset="0"/>
            </a:endParaRPr>
          </a:p>
          <a:p>
            <a:pPr marL="0" indent="0">
              <a:buNone/>
              <a:defRPr/>
            </a:pPr>
            <a:endParaRPr lang="en-GB" altLang="en-US" dirty="0">
              <a:latin typeface="Arial" pitchFamily="34" charset="0"/>
              <a:ea typeface="MS PGothic" pitchFamily="34" charset="-128"/>
              <a:cs typeface="Arial" pitchFamily="34" charset="0"/>
            </a:endParaRPr>
          </a:p>
          <a:p>
            <a:endParaRPr lang="en-GB" dirty="0"/>
          </a:p>
        </p:txBody>
      </p:sp>
    </p:spTree>
    <p:extLst>
      <p:ext uri="{BB962C8B-B14F-4D97-AF65-F5344CB8AC3E}">
        <p14:creationId xmlns:p14="http://schemas.microsoft.com/office/powerpoint/2010/main" val="2697350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Social Care</a:t>
            </a:r>
            <a:endParaRPr lang="en-GB" dirty="0"/>
          </a:p>
        </p:txBody>
      </p:sp>
      <p:sp>
        <p:nvSpPr>
          <p:cNvPr id="4" name="Content Placeholder 3"/>
          <p:cNvSpPr>
            <a:spLocks noGrp="1"/>
          </p:cNvSpPr>
          <p:nvPr>
            <p:ph sz="half" idx="1"/>
          </p:nvPr>
        </p:nvSpPr>
        <p:spPr/>
        <p:txBody>
          <a:bodyPr>
            <a:normAutofit lnSpcReduction="10000"/>
          </a:bodyPr>
          <a:lstStyle/>
          <a:p>
            <a:r>
              <a:rPr lang="en-GB" dirty="0" smtClean="0"/>
              <a:t>NHS – 350+ Roles</a:t>
            </a:r>
          </a:p>
          <a:p>
            <a:r>
              <a:rPr lang="en-GB" dirty="0" smtClean="0"/>
              <a:t>Largest North East Employer</a:t>
            </a:r>
          </a:p>
          <a:p>
            <a:r>
              <a:rPr lang="en-GB" dirty="0" smtClean="0"/>
              <a:t>5</a:t>
            </a:r>
            <a:r>
              <a:rPr lang="en-GB" baseline="30000" dirty="0" smtClean="0"/>
              <a:t>th</a:t>
            </a:r>
            <a:r>
              <a:rPr lang="en-GB" dirty="0" smtClean="0"/>
              <a:t> Largest Global employer</a:t>
            </a:r>
          </a:p>
          <a:p>
            <a:r>
              <a:rPr lang="en-GB" dirty="0" smtClean="0"/>
              <a:t>Adult Social Care growing rapidly</a:t>
            </a:r>
          </a:p>
          <a:p>
            <a:r>
              <a:rPr lang="en-GB" dirty="0" smtClean="0"/>
              <a:t>Aging work force  retiring</a:t>
            </a:r>
          </a:p>
          <a:p>
            <a:endParaRPr lang="en-GB" dirty="0"/>
          </a:p>
        </p:txBody>
      </p:sp>
      <p:sp>
        <p:nvSpPr>
          <p:cNvPr id="5" name="Content Placeholder 4"/>
          <p:cNvSpPr>
            <a:spLocks noGrp="1"/>
          </p:cNvSpPr>
          <p:nvPr>
            <p:ph sz="half" idx="2"/>
          </p:nvPr>
        </p:nvSpPr>
        <p:spPr/>
        <p:txBody>
          <a:bodyPr>
            <a:normAutofit lnSpcReduction="10000"/>
          </a:bodyPr>
          <a:lstStyle/>
          <a:p>
            <a:r>
              <a:rPr lang="en-GB" dirty="0" smtClean="0"/>
              <a:t>Subjects – English, Maths, Biology, ICT, Psychology</a:t>
            </a:r>
          </a:p>
          <a:p>
            <a:r>
              <a:rPr lang="en-GB" dirty="0" smtClean="0"/>
              <a:t>Skills/Qualities – Friendly, Caring, Patient, Team Work, ICT, Team Work</a:t>
            </a:r>
          </a:p>
          <a:p>
            <a:r>
              <a:rPr lang="en-GB" dirty="0" smtClean="0"/>
              <a:t>Earnings examples – Midwife £35000, Care Worker £16000, Dental Nurse £17500.   </a:t>
            </a:r>
            <a:endParaRPr lang="en-GB" dirty="0"/>
          </a:p>
        </p:txBody>
      </p:sp>
      <p:pic>
        <p:nvPicPr>
          <p:cNvPr id="2050" name="Picture 2" descr="C:\Users\Main User\AppData\Local\Microsoft\Windows\INetCache\IE\IHKPZWKX\heart_stethoscop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540" y="188640"/>
            <a:ext cx="1489708"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284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959360496"/>
              </p:ext>
            </p:extLst>
          </p:nvPr>
        </p:nvGraphicFramePr>
        <p:xfrm>
          <a:off x="2123728" y="260648"/>
          <a:ext cx="5472608" cy="6299125"/>
        </p:xfrm>
        <a:graphic>
          <a:graphicData uri="http://schemas.openxmlformats.org/presentationml/2006/ole">
            <mc:AlternateContent xmlns:mc="http://schemas.openxmlformats.org/markup-compatibility/2006">
              <mc:Choice xmlns:v="urn:schemas-microsoft-com:vml" Requires="v">
                <p:oleObj spid="_x0000_s1031" name="Acrobat Document" r:id="rId3" imgW="4009793" imgH="5672028" progId="AcroExch.Document.DC">
                  <p:embed/>
                </p:oleObj>
              </mc:Choice>
              <mc:Fallback>
                <p:oleObj name="Acrobat Document" r:id="rId3" imgW="4009793" imgH="5672028" progId="AcroExch.Document.DC">
                  <p:embed/>
                  <p:pic>
                    <p:nvPicPr>
                      <p:cNvPr id="0" name=""/>
                      <p:cNvPicPr/>
                      <p:nvPr/>
                    </p:nvPicPr>
                    <p:blipFill>
                      <a:blip r:embed="rId4"/>
                      <a:stretch>
                        <a:fillRect/>
                      </a:stretch>
                    </p:blipFill>
                    <p:spPr>
                      <a:xfrm>
                        <a:off x="2123728" y="260648"/>
                        <a:ext cx="5472608" cy="6299125"/>
                      </a:xfrm>
                      <a:prstGeom prst="rect">
                        <a:avLst/>
                      </a:prstGeom>
                    </p:spPr>
                  </p:pic>
                </p:oleObj>
              </mc:Fallback>
            </mc:AlternateContent>
          </a:graphicData>
        </a:graphic>
      </p:graphicFrame>
    </p:spTree>
    <p:extLst>
      <p:ext uri="{BB962C8B-B14F-4D97-AF65-F5344CB8AC3E}">
        <p14:creationId xmlns:p14="http://schemas.microsoft.com/office/powerpoint/2010/main" val="545233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ICT AND DIGITAL</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smtClean="0"/>
              <a:t>2500 tech related companies in North East</a:t>
            </a:r>
          </a:p>
          <a:p>
            <a:r>
              <a:rPr lang="en-GB" dirty="0" smtClean="0"/>
              <a:t>IT and Digital Sectors need more girls! Currently only 23% are females</a:t>
            </a:r>
          </a:p>
          <a:p>
            <a:r>
              <a:rPr lang="en-GB" dirty="0" smtClean="0"/>
              <a:t>Sunderland Software City encourages growth of software industry in North East  </a:t>
            </a:r>
            <a:endParaRPr lang="en-GB" dirty="0"/>
          </a:p>
        </p:txBody>
      </p:sp>
      <p:sp>
        <p:nvSpPr>
          <p:cNvPr id="4" name="Content Placeholder 3"/>
          <p:cNvSpPr>
            <a:spLocks noGrp="1"/>
          </p:cNvSpPr>
          <p:nvPr>
            <p:ph sz="half" idx="2"/>
          </p:nvPr>
        </p:nvSpPr>
        <p:spPr/>
        <p:txBody>
          <a:bodyPr>
            <a:normAutofit fontScale="92500" lnSpcReduction="20000"/>
          </a:bodyPr>
          <a:lstStyle/>
          <a:p>
            <a:r>
              <a:rPr lang="en-GB" dirty="0" smtClean="0"/>
              <a:t>Subjects - ICT Maths English Physics</a:t>
            </a:r>
          </a:p>
          <a:p>
            <a:r>
              <a:rPr lang="en-GB" dirty="0" smtClean="0"/>
              <a:t>Skills/Qualities – Logical, Problem Solver, Communication Skills, Organised</a:t>
            </a:r>
          </a:p>
          <a:p>
            <a:r>
              <a:rPr lang="en-GB" dirty="0" smtClean="0"/>
              <a:t>Local Employers – Accenture, Aspire Tech, Sage Group, ITPS </a:t>
            </a:r>
          </a:p>
          <a:p>
            <a:r>
              <a:rPr lang="en-GB" dirty="0" smtClean="0"/>
              <a:t>Earnings – IT Tech £28000 Software Developer £40000 </a:t>
            </a:r>
          </a:p>
          <a:p>
            <a:endParaRPr lang="en-GB" dirty="0"/>
          </a:p>
        </p:txBody>
      </p:sp>
      <p:pic>
        <p:nvPicPr>
          <p:cNvPr id="3075" name="Picture 3" descr="C:\Users\Main User\AppData\Local\Microsoft\Windows\INetCache\IE\XHM0Z1JP\binar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60648"/>
            <a:ext cx="2160240"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843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323" y="428353"/>
            <a:ext cx="6606602" cy="1048157"/>
          </a:xfrm>
        </p:spPr>
        <p:txBody>
          <a:bodyPr>
            <a:normAutofit fontScale="90000"/>
          </a:bodyPr>
          <a:lstStyle/>
          <a:p>
            <a:r>
              <a:rPr lang="en-GB" dirty="0" smtClean="0"/>
              <a:t>Engineering and Manufacturing </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56000 new Engineering Technicians are needed per year</a:t>
            </a:r>
          </a:p>
          <a:p>
            <a:r>
              <a:rPr lang="en-GB" dirty="0" smtClean="0"/>
              <a:t>98000 people in North East work in engineering and manufacturing</a:t>
            </a:r>
          </a:p>
          <a:p>
            <a:r>
              <a:rPr lang="en-GB" dirty="0" smtClean="0"/>
              <a:t>Many local companies are small,  employing less than 10 people</a:t>
            </a:r>
            <a:endParaRPr lang="en-GB" dirty="0"/>
          </a:p>
        </p:txBody>
      </p:sp>
      <p:sp>
        <p:nvSpPr>
          <p:cNvPr id="4" name="Content Placeholder 3"/>
          <p:cNvSpPr>
            <a:spLocks noGrp="1"/>
          </p:cNvSpPr>
          <p:nvPr>
            <p:ph sz="half" idx="2"/>
          </p:nvPr>
        </p:nvSpPr>
        <p:spPr/>
        <p:txBody>
          <a:bodyPr>
            <a:normAutofit lnSpcReduction="10000"/>
          </a:bodyPr>
          <a:lstStyle/>
          <a:p>
            <a:r>
              <a:rPr lang="en-GB" dirty="0" smtClean="0"/>
              <a:t>Subjects – Maths, Physics, Art and Design</a:t>
            </a:r>
            <a:endParaRPr lang="en-GB" dirty="0"/>
          </a:p>
          <a:p>
            <a:r>
              <a:rPr lang="en-GB" dirty="0" smtClean="0"/>
              <a:t>Skills/Qualities – Good at Maths &amp; Science, problem solving, manual dexterity, communication</a:t>
            </a:r>
            <a:endParaRPr lang="en-GB" dirty="0"/>
          </a:p>
          <a:p>
            <a:r>
              <a:rPr lang="en-GB" dirty="0" smtClean="0"/>
              <a:t>Employers -  Nissan, Ford Aerospace, Cummins UK, Unipress </a:t>
            </a:r>
            <a:endParaRPr lang="en-GB" dirty="0"/>
          </a:p>
        </p:txBody>
      </p:sp>
      <p:pic>
        <p:nvPicPr>
          <p:cNvPr id="4098" name="Picture 2" descr="C:\Program Files (x86)\Microsoft Office\MEDIA\CAGCAT10\j024069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7" y="188640"/>
            <a:ext cx="1465585"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971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510</TotalTime>
  <Words>1064</Words>
  <Application>Microsoft Office PowerPoint</Application>
  <PresentationFormat>On-screen Show (4:3)</PresentationFormat>
  <Paragraphs>125</Paragraphs>
  <Slides>13</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20" baseType="lpstr">
      <vt:lpstr>ＭＳ Ｐゴシック</vt:lpstr>
      <vt:lpstr>ＭＳ Ｐゴシック</vt:lpstr>
      <vt:lpstr>Arial</vt:lpstr>
      <vt:lpstr>Calibri</vt:lpstr>
      <vt:lpstr>Office Theme</vt:lpstr>
      <vt:lpstr>Acrobat Document</vt:lpstr>
      <vt:lpstr>Document</vt:lpstr>
      <vt:lpstr>NORTH EAST LABOUR MARKET INFORMATION</vt:lpstr>
      <vt:lpstr>Key sectors in the North East</vt:lpstr>
      <vt:lpstr>Future Demand</vt:lpstr>
      <vt:lpstr>Demand for higher skills</vt:lpstr>
      <vt:lpstr>Future Growth</vt:lpstr>
      <vt:lpstr>Health and Social Care</vt:lpstr>
      <vt:lpstr>PowerPoint Presentation</vt:lpstr>
      <vt:lpstr>ICT AND DIGITAL</vt:lpstr>
      <vt:lpstr>Engineering and Manufacturing </vt:lpstr>
      <vt:lpstr>Construction </vt:lpstr>
      <vt:lpstr>Hospitality</vt:lpstr>
      <vt:lpstr>Other Growth Areas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EAST</dc:title>
  <dc:creator>Wendy Thompson</dc:creator>
  <cp:lastModifiedBy>Mrs H. Akien</cp:lastModifiedBy>
  <cp:revision>62</cp:revision>
  <cp:lastPrinted>2019-01-25T14:50:41Z</cp:lastPrinted>
  <dcterms:created xsi:type="dcterms:W3CDTF">2017-03-10T16:46:40Z</dcterms:created>
  <dcterms:modified xsi:type="dcterms:W3CDTF">2019-04-29T07:31:40Z</dcterms:modified>
</cp:coreProperties>
</file>